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6" r:id="rId3"/>
    <p:sldId id="256" r:id="rId4"/>
    <p:sldId id="259" r:id="rId5"/>
    <p:sldId id="261" r:id="rId6"/>
    <p:sldId id="262" r:id="rId7"/>
    <p:sldId id="264" r:id="rId8"/>
    <p:sldId id="263" r:id="rId9"/>
    <p:sldId id="257" r:id="rId10"/>
    <p:sldId id="267" r:id="rId11"/>
    <p:sldId id="268" r:id="rId12"/>
    <p:sldId id="270" r:id="rId13"/>
    <p:sldId id="26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1627" y="-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61602-2264-43F9-B959-CE999BDE9D1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C926C-98A1-420E-A3FF-99C9DEBCA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26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A014E-9656-4E64-A97A-135154D2DF61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21A91-A944-4B23-AEAE-216984B4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5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A91-A944-4B23-AEAE-216984B4FC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1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C270-96C9-4363-934B-9ACD8D48B0A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B63-9C5B-4F8B-BA06-5321F61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6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C270-96C9-4363-934B-9ACD8D48B0A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B63-9C5B-4F8B-BA06-5321F61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C270-96C9-4363-934B-9ACD8D48B0A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B63-9C5B-4F8B-BA06-5321F61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4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C270-96C9-4363-934B-9ACD8D48B0A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B63-9C5B-4F8B-BA06-5321F61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C270-96C9-4363-934B-9ACD8D48B0A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B63-9C5B-4F8B-BA06-5321F61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6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C270-96C9-4363-934B-9ACD8D48B0A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B63-9C5B-4F8B-BA06-5321F61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4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C270-96C9-4363-934B-9ACD8D48B0A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B63-9C5B-4F8B-BA06-5321F61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6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C270-96C9-4363-934B-9ACD8D48B0A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B63-9C5B-4F8B-BA06-5321F61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4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C270-96C9-4363-934B-9ACD8D48B0A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B63-9C5B-4F8B-BA06-5321F61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8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C270-96C9-4363-934B-9ACD8D48B0A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B63-9C5B-4F8B-BA06-5321F61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C270-96C9-4363-934B-9ACD8D48B0A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B63-9C5B-4F8B-BA06-5321F61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C270-96C9-4363-934B-9ACD8D48B0A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4B63-9C5B-4F8B-BA06-5321F61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7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itionpay.com/CUN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hostos.cuny.edu/firs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stos.cuny.edu/ofa/print/msc/PellSchedule_1314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685800"/>
            <a:ext cx="476192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334000" y="1558925"/>
            <a:ext cx="3352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err="1" smtClean="0"/>
              <a:t>CUNYfirst</a:t>
            </a:r>
            <a:r>
              <a:rPr lang="en-US" sz="2400" b="1" dirty="0" smtClean="0"/>
              <a:t> Financial Services Guide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000" dirty="0" smtClean="0"/>
              <a:t>Student Responsibilities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Student Self Service Center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Financial Aid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View and accept your award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Essential ‘to do’ list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Supplemental Form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Bursar/ Financials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Your account balance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Direct Deposit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Tuition payment plan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Welcome to Hostos Community College!</a:t>
            </a:r>
          </a:p>
          <a:p>
            <a:pPr marL="0" indent="0" algn="ctr">
              <a:buNone/>
            </a:pPr>
            <a:r>
              <a:rPr lang="en-US" dirty="0" smtClean="0"/>
              <a:t>These pages give you an overview of how to access your financial aid and billing information in </a:t>
            </a:r>
            <a:r>
              <a:rPr lang="en-US" dirty="0" err="1" smtClean="0"/>
              <a:t>CUNYfirst</a:t>
            </a:r>
            <a:r>
              <a:rPr lang="en-US" dirty="0" smtClean="0"/>
              <a:t>. All our communications to you regarding finances will be in </a:t>
            </a:r>
            <a:r>
              <a:rPr lang="en-US" dirty="0" err="1" smtClean="0"/>
              <a:t>CUNYfirst</a:t>
            </a:r>
            <a:r>
              <a:rPr lang="en-US" dirty="0" smtClean="0"/>
              <a:t> so it is essential that you take time to learn how to use this system.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Set up Direct Deposit to Receive your Award Payments</a:t>
            </a:r>
            <a:br>
              <a:rPr lang="en-US" sz="2400" b="1" dirty="0" smtClean="0"/>
            </a:br>
            <a:r>
              <a:rPr lang="en-US" sz="2400" b="1" dirty="0" smtClean="0"/>
              <a:t> – if you have remaining funds after tuition is paid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705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66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 up a Payment Plan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/>
              <a:t>Tuition Payment Plan for Fall and Spring Semester</a:t>
            </a:r>
          </a:p>
          <a:p>
            <a:pPr marL="0" indent="0" algn="ctr">
              <a:buNone/>
            </a:pPr>
            <a:r>
              <a:rPr lang="en-US" b="1" dirty="0"/>
              <a:t>Pay tuition a little at a time</a:t>
            </a:r>
            <a:r>
              <a:rPr lang="en-US" b="1" dirty="0" smtClean="0"/>
              <a:t>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hlinkClick r:id="rId2"/>
              </a:rPr>
              <a:t>The </a:t>
            </a:r>
            <a:r>
              <a:rPr lang="en-US" b="1" dirty="0" err="1">
                <a:hlinkClick r:id="rId2"/>
              </a:rPr>
              <a:t>TuitionPay</a:t>
            </a:r>
            <a:r>
              <a:rPr lang="en-US" b="1" dirty="0">
                <a:hlinkClick r:id="rId2"/>
              </a:rPr>
              <a:t>™ Plan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TuitionPay</a:t>
            </a:r>
            <a:r>
              <a:rPr lang="en-US" dirty="0"/>
              <a:t> Plan from Sallie Mae breaks your tuition bill into smaller, more manageable installments.</a:t>
            </a:r>
          </a:p>
          <a:p>
            <a:pPr lvl="1"/>
            <a:r>
              <a:rPr lang="en-US" dirty="0"/>
              <a:t>Interest-free payments</a:t>
            </a:r>
          </a:p>
          <a:p>
            <a:pPr lvl="1"/>
            <a:r>
              <a:rPr lang="en-US" dirty="0"/>
              <a:t>More time to pay</a:t>
            </a:r>
          </a:p>
          <a:p>
            <a:pPr lvl="1"/>
            <a:r>
              <a:rPr lang="en-US" dirty="0"/>
              <a:t>Convenient, easy online enrollment</a:t>
            </a:r>
          </a:p>
          <a:p>
            <a:pPr lvl="1"/>
            <a:r>
              <a:rPr lang="en-US" dirty="0"/>
              <a:t>Endorsed by CUNY</a:t>
            </a:r>
          </a:p>
          <a:p>
            <a:pPr lvl="1"/>
            <a:r>
              <a:rPr lang="en-US" dirty="0"/>
              <a:t>Enroll today to get the most out of your Plan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Visit </a:t>
            </a:r>
            <a:r>
              <a:rPr lang="en-US" b="1" dirty="0">
                <a:hlinkClick r:id="rId2"/>
              </a:rPr>
              <a:t>www.tuitionpay.com/CUNY</a:t>
            </a:r>
            <a:r>
              <a:rPr lang="en-US" dirty="0"/>
              <a:t> to enroll online.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would like assistance or have any questions, please call (866) </a:t>
            </a:r>
            <a:r>
              <a:rPr lang="en-US" dirty="0" smtClean="0"/>
              <a:t>267-CUNY or contact the Hostos bursar’s Office.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Itemized Detail by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 Finances section, click down arrow next to “other financial”. Choose account activity. </a:t>
            </a:r>
          </a:p>
          <a:p>
            <a:r>
              <a:rPr lang="en-US" dirty="0" smtClean="0"/>
              <a:t>On </a:t>
            </a:r>
            <a:r>
              <a:rPr lang="en-US" dirty="0"/>
              <a:t>next screen, down arrow next to all terms, choose the term and press go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22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8534400" cy="656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32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Student’s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/>
              <a:t>The student is responsible for the tuition amount that is not covered by Financial Aid.  </a:t>
            </a:r>
            <a:endParaRPr lang="en-US" sz="2800" b="1" dirty="0" smtClean="0"/>
          </a:p>
          <a:p>
            <a:r>
              <a:rPr lang="en-US" sz="2800" b="1" dirty="0" smtClean="0"/>
              <a:t>Students </a:t>
            </a:r>
            <a:r>
              <a:rPr lang="en-US" sz="2800" b="1" dirty="0"/>
              <a:t>should view the deadline for full tuition payment to avoid their classes being dropped. </a:t>
            </a:r>
            <a:endParaRPr lang="en-US" sz="2800" b="1" dirty="0" smtClean="0"/>
          </a:p>
          <a:p>
            <a:r>
              <a:rPr lang="en-US" sz="2800" b="1" dirty="0" smtClean="0"/>
              <a:t>Students should adhere to the academic calendar deadlines and be aware of the refund policy</a:t>
            </a:r>
          </a:p>
          <a:p>
            <a:r>
              <a:rPr lang="en-US" sz="2800" b="1" dirty="0" smtClean="0"/>
              <a:t>NOTE: During “Change of Program Week” all changes must be done with “SWAP” function.  A Drop/Add will incur a financial liability.</a:t>
            </a:r>
          </a:p>
          <a:p>
            <a:r>
              <a:rPr lang="en-US" sz="2800" b="1" dirty="0" smtClean="0"/>
              <a:t>Student MUST DROP any classes that they no longer wish to attend </a:t>
            </a:r>
            <a:r>
              <a:rPr lang="en-US" sz="2800" b="1" u="sng" dirty="0" smtClean="0"/>
              <a:t>before</a:t>
            </a:r>
            <a:r>
              <a:rPr lang="en-US" sz="2800" b="1" dirty="0" smtClean="0"/>
              <a:t> the first day of class to avoid incurring any financial liability.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19050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73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Student Center Self Service Home Screen 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83867"/>
            <a:ext cx="7430144" cy="594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1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Options from Home Screen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Listing</a:t>
            </a:r>
          </a:p>
          <a:p>
            <a:r>
              <a:rPr lang="en-US" dirty="0" smtClean="0"/>
              <a:t>Holds (top right)</a:t>
            </a:r>
          </a:p>
          <a:p>
            <a:r>
              <a:rPr lang="en-US" dirty="0" smtClean="0"/>
              <a:t>To Do List (middle right)</a:t>
            </a:r>
          </a:p>
          <a:p>
            <a:r>
              <a:rPr lang="en-US" dirty="0" smtClean="0"/>
              <a:t>Account Activity</a:t>
            </a:r>
          </a:p>
          <a:p>
            <a:r>
              <a:rPr lang="en-US" dirty="0" smtClean="0"/>
              <a:t>Pending Financial Aid</a:t>
            </a:r>
          </a:p>
          <a:p>
            <a:r>
              <a:rPr lang="en-US" dirty="0" smtClean="0"/>
              <a:t>Link to Sallie Mae Payment Plan (bottom right)</a:t>
            </a:r>
          </a:p>
          <a:p>
            <a:r>
              <a:rPr lang="en-US" dirty="0" smtClean="0"/>
              <a:t>Direct Deposit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heavy" dirty="0"/>
              <a:t>Checking my Financial Aid status </a:t>
            </a:r>
            <a:r>
              <a:rPr lang="en-US" b="1" u="heavy" dirty="0" smtClean="0"/>
              <a:t>online in </a:t>
            </a:r>
            <a:r>
              <a:rPr lang="en-US" b="1" u="heavy" dirty="0" err="1" smtClean="0"/>
              <a:t>CUNYfirst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Log on to your </a:t>
            </a:r>
            <a:r>
              <a:rPr lang="en-US" dirty="0" err="1"/>
              <a:t>CUNYfirst</a:t>
            </a:r>
            <a:r>
              <a:rPr lang="en-US" dirty="0"/>
              <a:t> account (</a:t>
            </a:r>
            <a:r>
              <a:rPr lang="en-US" dirty="0">
                <a:hlinkClick r:id="rId2"/>
              </a:rPr>
              <a:t>www.hostos.cuny.edu/first</a:t>
            </a:r>
            <a:r>
              <a:rPr lang="en-US" dirty="0"/>
              <a:t>) click on: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/>
              <a:t>Self </a:t>
            </a:r>
            <a:r>
              <a:rPr lang="en-US" dirty="0"/>
              <a:t>Service 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/>
              <a:t>Student Center</a:t>
            </a:r>
            <a:endParaRPr lang="en-US" dirty="0"/>
          </a:p>
          <a:p>
            <a:pPr marL="857250" lvl="1" indent="-457200">
              <a:buFont typeface="Wingdings"/>
              <a:buChar char="Ø"/>
            </a:pPr>
            <a:r>
              <a:rPr lang="en-US" dirty="0" smtClean="0"/>
              <a:t>(Box on the </a:t>
            </a:r>
            <a:r>
              <a:rPr lang="en-US" dirty="0"/>
              <a:t>right) View your “</a:t>
            </a:r>
            <a:r>
              <a:rPr lang="en-US" b="1" u="sng" dirty="0"/>
              <a:t>To Do List</a:t>
            </a:r>
            <a:r>
              <a:rPr lang="en-US" dirty="0"/>
              <a:t>" box.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“to do list” will show you if there are any other  required items/steps needed to complete your Financial Aid process.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If you have any items listed on your </a:t>
            </a:r>
            <a:r>
              <a:rPr lang="en-US" b="1" dirty="0"/>
              <a:t>“to do list”, </a:t>
            </a:r>
            <a:r>
              <a:rPr lang="en-US" dirty="0"/>
              <a:t>click on 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/>
              <a:t>“</a:t>
            </a:r>
            <a:r>
              <a:rPr lang="en-US" u="sng" dirty="0"/>
              <a:t>details</a:t>
            </a:r>
            <a:r>
              <a:rPr lang="en-US" dirty="0"/>
              <a:t>”. </a:t>
            </a:r>
            <a:endParaRPr lang="en-US" dirty="0" smtClean="0"/>
          </a:p>
          <a:p>
            <a:pPr marL="857250" lvl="1" indent="-457200">
              <a:buFont typeface="Wingdings"/>
              <a:buChar char="Ø"/>
            </a:pPr>
            <a:r>
              <a:rPr lang="en-US" dirty="0" smtClean="0"/>
              <a:t>Each </a:t>
            </a:r>
            <a:r>
              <a:rPr lang="en-US" dirty="0"/>
              <a:t>“to do” item will have its own </a:t>
            </a:r>
            <a:r>
              <a:rPr lang="en-US" dirty="0" smtClean="0"/>
              <a:t>link. Click to see further </a:t>
            </a:r>
            <a:r>
              <a:rPr lang="en-US" dirty="0"/>
              <a:t>instructions.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20574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18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</a:t>
            </a:r>
            <a:r>
              <a:rPr lang="en-US" dirty="0"/>
              <a:t>Y</a:t>
            </a:r>
            <a:r>
              <a:rPr lang="en-US" dirty="0" smtClean="0"/>
              <a:t>our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If you </a:t>
            </a:r>
            <a:r>
              <a:rPr lang="en-US" u="sng" dirty="0"/>
              <a:t>do not</a:t>
            </a:r>
            <a:r>
              <a:rPr lang="en-US" dirty="0"/>
              <a:t> have any items on your “to do list”, scroll down to the “Finances” section</a:t>
            </a:r>
            <a:r>
              <a:rPr lang="en-US" dirty="0" smtClean="0"/>
              <a:t>: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dirty="0" smtClean="0"/>
              <a:t>View </a:t>
            </a:r>
            <a:r>
              <a:rPr lang="en-US" dirty="0"/>
              <a:t>financial aid.  </a:t>
            </a:r>
          </a:p>
          <a:p>
            <a:pPr>
              <a:buFont typeface="Wingdings"/>
              <a:buChar char="Ø"/>
            </a:pPr>
            <a:r>
              <a:rPr lang="en-US" dirty="0" smtClean="0"/>
              <a:t>Select </a:t>
            </a:r>
            <a:r>
              <a:rPr lang="en-US" u="sng" dirty="0"/>
              <a:t>2014</a:t>
            </a:r>
            <a:r>
              <a:rPr lang="en-US" dirty="0"/>
              <a:t> to view awards for the Fall 2013 – Spring 2014 academic year</a:t>
            </a:r>
            <a:r>
              <a:rPr lang="en-US" dirty="0" smtClean="0"/>
              <a:t>.</a:t>
            </a:r>
          </a:p>
          <a:p>
            <a:r>
              <a:rPr lang="en-US" b="1" dirty="0"/>
              <a:t>NOTE: </a:t>
            </a:r>
            <a:r>
              <a:rPr lang="en-US" dirty="0"/>
              <a:t>The awards shown represent </a:t>
            </a:r>
            <a:r>
              <a:rPr lang="en-US" u="sng" dirty="0"/>
              <a:t>full-time</a:t>
            </a:r>
            <a:r>
              <a:rPr lang="en-US" dirty="0"/>
              <a:t> enrollment. If you change your enrollment from Full to Part-time, your financial aid will be recalculated. You will be able to view the changes by the following day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wish to view what the new awards will be, locate your</a:t>
            </a:r>
            <a:r>
              <a:rPr lang="en-US" b="1" u="sng" dirty="0"/>
              <a:t> E</a:t>
            </a:r>
            <a:r>
              <a:rPr lang="en-US" dirty="0"/>
              <a:t>xpected </a:t>
            </a:r>
            <a:r>
              <a:rPr lang="en-US" b="1" u="sng" dirty="0"/>
              <a:t>F</a:t>
            </a:r>
            <a:r>
              <a:rPr lang="en-US" dirty="0"/>
              <a:t>amily </a:t>
            </a:r>
            <a:r>
              <a:rPr lang="en-US" b="1" u="sng" dirty="0"/>
              <a:t>C</a:t>
            </a:r>
            <a:r>
              <a:rPr lang="en-US" dirty="0"/>
              <a:t>ontribution (EFC) # by using the web address below: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è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://www.hostos.cuny.edu/ofa/print/msc/PellSchedule_1314.pdf</a:t>
            </a:r>
            <a:r>
              <a:rPr lang="en-US" dirty="0"/>
              <a:t> to view the 2013 -2014 PELL award chart.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Accepting Your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Federal Work study</a:t>
            </a:r>
            <a:r>
              <a:rPr lang="en-US" u="sng" dirty="0"/>
              <a:t> and </a:t>
            </a:r>
            <a:r>
              <a:rPr lang="en-US" b="1" u="sng" dirty="0"/>
              <a:t>Perkin Loans</a:t>
            </a:r>
            <a:r>
              <a:rPr lang="en-US" u="sng" dirty="0"/>
              <a:t> must be manually accepted to be received</a:t>
            </a:r>
            <a:r>
              <a:rPr lang="en-US" dirty="0"/>
              <a:t>.</a:t>
            </a:r>
            <a:r>
              <a:rPr lang="en-US" b="1" dirty="0"/>
              <a:t> </a:t>
            </a:r>
            <a:r>
              <a:rPr lang="en-US" dirty="0"/>
              <a:t>To accept the awards (on the student center page</a:t>
            </a:r>
            <a:r>
              <a:rPr lang="en-US" dirty="0" smtClean="0"/>
              <a:t>):</a:t>
            </a:r>
          </a:p>
          <a:p>
            <a:pPr>
              <a:buFont typeface="Wingdings"/>
              <a:buChar char="Ø"/>
            </a:pPr>
            <a:r>
              <a:rPr lang="en-US" dirty="0" smtClean="0"/>
              <a:t>Accept/Decline Awards</a:t>
            </a:r>
          </a:p>
          <a:p>
            <a:pPr>
              <a:buFont typeface="Wingdings"/>
              <a:buChar char="Ø"/>
            </a:pPr>
            <a:r>
              <a:rPr lang="en-US" dirty="0" smtClean="0"/>
              <a:t>Select </a:t>
            </a:r>
            <a:r>
              <a:rPr lang="en-US" dirty="0"/>
              <a:t>Aid Year 2014 </a:t>
            </a:r>
            <a:r>
              <a:rPr lang="en-US" sz="2600" dirty="0" smtClean="0"/>
              <a:t>(</a:t>
            </a:r>
            <a:r>
              <a:rPr lang="en-US" sz="2600" dirty="0"/>
              <a:t>Financial Aid Year </a:t>
            </a:r>
            <a:r>
              <a:rPr lang="en-US" sz="2600" dirty="0" smtClean="0"/>
              <a:t>2013-2014)</a:t>
            </a:r>
          </a:p>
          <a:p>
            <a:pPr marL="0" indent="0">
              <a:buNone/>
            </a:pPr>
            <a:r>
              <a:rPr lang="en-US" dirty="0" smtClean="0"/>
              <a:t>On </a:t>
            </a:r>
            <a:r>
              <a:rPr lang="en-US" dirty="0"/>
              <a:t>the Award Package </a:t>
            </a:r>
            <a:r>
              <a:rPr lang="en-US" dirty="0" smtClean="0"/>
              <a:t>page: </a:t>
            </a:r>
          </a:p>
          <a:p>
            <a:pPr>
              <a:buFont typeface="Wingdings"/>
              <a:buChar char="Ø"/>
            </a:pPr>
            <a:r>
              <a:rPr lang="en-US" dirty="0" smtClean="0"/>
              <a:t>ACCEPT </a:t>
            </a:r>
            <a:r>
              <a:rPr lang="en-US" dirty="0"/>
              <a:t>FEDERAL WORK STUDY </a:t>
            </a:r>
            <a:r>
              <a:rPr lang="en-US" dirty="0" smtClean="0"/>
              <a:t>FALL/SPRING</a:t>
            </a:r>
          </a:p>
          <a:p>
            <a:pPr lvl="1">
              <a:buFont typeface="Wingdings"/>
              <a:buChar char="Ø"/>
            </a:pPr>
            <a:r>
              <a:rPr lang="en-US" dirty="0" smtClean="0"/>
              <a:t>Submit</a:t>
            </a:r>
            <a:endParaRPr lang="en-US" dirty="0"/>
          </a:p>
          <a:p>
            <a:pPr lvl="1">
              <a:buFont typeface="Wingdings"/>
              <a:buChar char="Ø"/>
            </a:pPr>
            <a:r>
              <a:rPr lang="en-US" dirty="0" smtClean="0"/>
              <a:t>Confirm 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0"/>
            <a:ext cx="500120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71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omplete </a:t>
            </a:r>
            <a:r>
              <a:rPr lang="en-US" b="1" dirty="0"/>
              <a:t>a “Supplement Form</a:t>
            </a:r>
            <a:r>
              <a:rPr lang="en-US" b="1" dirty="0" smtClean="0"/>
              <a:t>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Student Self </a:t>
            </a:r>
            <a:r>
              <a:rPr lang="en-US" b="1" dirty="0"/>
              <a:t>Service </a:t>
            </a:r>
            <a:r>
              <a:rPr lang="en-US" b="1" dirty="0" smtClean="0"/>
              <a:t>Center Page</a:t>
            </a:r>
            <a:endParaRPr lang="en-US" b="1" dirty="0"/>
          </a:p>
          <a:p>
            <a:pPr>
              <a:buFont typeface="Wingdings"/>
              <a:buChar char="Ø"/>
            </a:pPr>
            <a:r>
              <a:rPr lang="en-US" dirty="0" smtClean="0"/>
              <a:t>Student </a:t>
            </a:r>
            <a:r>
              <a:rPr lang="en-US" dirty="0"/>
              <a:t>Center </a:t>
            </a:r>
          </a:p>
          <a:p>
            <a:pPr>
              <a:buFont typeface="Wingdings"/>
              <a:buChar char="Ø"/>
            </a:pPr>
            <a:r>
              <a:rPr lang="en-US" dirty="0" smtClean="0"/>
              <a:t>(In </a:t>
            </a:r>
            <a:r>
              <a:rPr lang="en-US" dirty="0"/>
              <a:t>the “Finances” section) Supplement </a:t>
            </a:r>
            <a:r>
              <a:rPr lang="en-US" dirty="0" smtClean="0"/>
              <a:t>Form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For Institution: </a:t>
            </a:r>
            <a:r>
              <a:rPr lang="en-US" dirty="0"/>
              <a:t>Click on the magnifying </a:t>
            </a:r>
            <a:r>
              <a:rPr lang="en-US" dirty="0" smtClean="0"/>
              <a:t>glass</a:t>
            </a:r>
          </a:p>
          <a:p>
            <a:pPr>
              <a:buFont typeface="Wingdings"/>
              <a:buChar char="Ø"/>
            </a:pPr>
            <a:r>
              <a:rPr lang="en-US" dirty="0" smtClean="0"/>
              <a:t>Under </a:t>
            </a:r>
            <a:r>
              <a:rPr lang="en-US" dirty="0"/>
              <a:t>“search results</a:t>
            </a:r>
            <a:r>
              <a:rPr lang="en-US" dirty="0" smtClean="0"/>
              <a:t>” </a:t>
            </a:r>
            <a:r>
              <a:rPr lang="en-US" dirty="0"/>
              <a:t>select the Academic institution you will attend.  You may also enter “</a:t>
            </a:r>
            <a:r>
              <a:rPr lang="en-US" b="1" dirty="0"/>
              <a:t>HOS01</a:t>
            </a:r>
            <a:r>
              <a:rPr lang="en-US" dirty="0"/>
              <a:t>” in the box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For Aid Year: </a:t>
            </a:r>
            <a:r>
              <a:rPr lang="en-US" dirty="0"/>
              <a:t>Click on the magnifying glass 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smtClean="0"/>
              <a:t>Under </a:t>
            </a:r>
            <a:r>
              <a:rPr lang="en-US" dirty="0"/>
              <a:t>“search results</a:t>
            </a:r>
            <a:r>
              <a:rPr lang="en-US" dirty="0" smtClean="0"/>
              <a:t>” </a:t>
            </a:r>
            <a:r>
              <a:rPr lang="en-US" dirty="0"/>
              <a:t>select the Academic Year you will attend (2014 represents the </a:t>
            </a:r>
            <a:r>
              <a:rPr lang="en-US" u="sng" dirty="0"/>
              <a:t>Fall 2013</a:t>
            </a:r>
            <a:r>
              <a:rPr lang="en-US" dirty="0"/>
              <a:t> - </a:t>
            </a:r>
            <a:r>
              <a:rPr lang="en-US" u="sng" dirty="0"/>
              <a:t>Spring 2014</a:t>
            </a:r>
            <a:r>
              <a:rPr lang="en-US" dirty="0"/>
              <a:t> academic year</a:t>
            </a:r>
            <a:r>
              <a:rPr lang="en-US" dirty="0" smtClean="0"/>
              <a:t>).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dirty="0" smtClean="0"/>
              <a:t>Ok</a:t>
            </a:r>
            <a:r>
              <a:rPr lang="en-US" dirty="0"/>
              <a:t>, Complete the displayed online form, do not leave any questions blank/unanswered 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smtClean="0"/>
              <a:t>Click </a:t>
            </a:r>
            <a:r>
              <a:rPr lang="en-US" dirty="0"/>
              <a:t>on “submit”.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6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</a:t>
            </a:r>
            <a:r>
              <a:rPr lang="en-US" dirty="0"/>
              <a:t>Y</a:t>
            </a:r>
            <a:r>
              <a:rPr lang="en-US" dirty="0" smtClean="0"/>
              <a:t>our Bill in Account Activity/Summary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239000" cy="512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3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620</Words>
  <Application>Microsoft Office PowerPoint</Application>
  <PresentationFormat>On-screen Show (4:3)</PresentationFormat>
  <Paragraphs>86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Student’s Responsibilities</vt:lpstr>
      <vt:lpstr>Student Center Self Service Home Screen </vt:lpstr>
      <vt:lpstr>Available Options from Home Screen</vt:lpstr>
      <vt:lpstr>Checking my Financial Aid status online in CUNYfirst</vt:lpstr>
      <vt:lpstr>Viewing Your Award</vt:lpstr>
      <vt:lpstr>Accepting Your Award</vt:lpstr>
      <vt:lpstr>Complete a “Supplement Form” </vt:lpstr>
      <vt:lpstr>View Your Bill in Account Activity/Summary</vt:lpstr>
      <vt:lpstr>Set up Direct Deposit to Receive your Award Payments  – if you have remaining funds after tuition is paid</vt:lpstr>
      <vt:lpstr>Set up a Payment Plan </vt:lpstr>
      <vt:lpstr>Itemized Detail by term</vt:lpstr>
      <vt:lpstr>PowerPoint Presentation</vt:lpstr>
    </vt:vector>
  </TitlesOfParts>
  <Company>Hostos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Center Self Service Home Screen</dc:title>
  <dc:creator>Administrator</dc:creator>
  <cp:lastModifiedBy>LE, KRIS</cp:lastModifiedBy>
  <cp:revision>17</cp:revision>
  <cp:lastPrinted>2013-08-16T17:16:44Z</cp:lastPrinted>
  <dcterms:created xsi:type="dcterms:W3CDTF">2013-08-15T21:43:46Z</dcterms:created>
  <dcterms:modified xsi:type="dcterms:W3CDTF">2013-08-21T14:58:04Z</dcterms:modified>
</cp:coreProperties>
</file>