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0" r:id="rId4"/>
    <p:sldId id="263" r:id="rId5"/>
    <p:sldId id="262" r:id="rId6"/>
    <p:sldId id="261" r:id="rId7"/>
    <p:sldId id="266" r:id="rId8"/>
    <p:sldId id="265" r:id="rId9"/>
    <p:sldId id="264" r:id="rId10"/>
    <p:sldId id="270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86" d="100"/>
          <a:sy n="86" d="100"/>
        </p:scale>
        <p:origin x="-32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088EB-CD1E-134D-B726-C3134279FDBC}" type="datetimeFigureOut">
              <a:rPr lang="en-US" smtClean="0"/>
              <a:t>1/9/22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E6FFD-2303-5344-B0E2-F5FE79E4B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48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1" name="Google Shape;2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Amy</a:t>
            </a:r>
            <a:endParaRPr b="1"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cc3c39901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0" name="Google Shape;220;gcc3c39901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Amy</a:t>
            </a:r>
            <a:endParaRPr/>
          </a:p>
        </p:txBody>
      </p:sp>
      <p:sp>
        <p:nvSpPr>
          <p:cNvPr id="196" name="Google Shape;1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Amy</a:t>
            </a:r>
            <a:endParaRPr/>
          </a:p>
        </p:txBody>
      </p:sp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8" name="Google Shape;26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Amy</a:t>
            </a:r>
            <a:endParaRPr/>
          </a:p>
        </p:txBody>
      </p:sp>
      <p:sp>
        <p:nvSpPr>
          <p:cNvPr id="245" name="Google Shape;24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" name="Google Shape;2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D0AEFE-F452-EE45-B255-D2F09984A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F80B6DB-949C-9B42-8A52-7D2D3762B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6802B7-5834-C34D-8164-DD48B2512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1F82-05A0-824C-B2DA-F9297C0C6DA8}" type="datetimeFigureOut">
              <a:rPr lang="en-US" smtClean="0"/>
              <a:t>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5A0B2B-B025-5242-95C0-AAEE46105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6FC903-3A5C-0E49-B560-2E3D9CBD3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8F94-C291-F34F-80B4-4FB5D0D81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87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7ED8A5-524C-1C42-8F70-5CC0EF300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BC44268-9E89-8848-A945-A3A8E8859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78C0B4-A424-5447-9D04-2645A520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1F82-05A0-824C-B2DA-F9297C0C6DA8}" type="datetimeFigureOut">
              <a:rPr lang="en-US" smtClean="0"/>
              <a:t>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4AAC33-233A-D040-98F0-C49D71CE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4CB3AD-BB31-844E-9060-F24B3F794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8F94-C291-F34F-80B4-4FB5D0D81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14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0847432-8164-994F-B74C-4240823688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B1D03C0-066C-804B-A26B-A02CD97D9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A8BABF-4A33-9140-AB2E-2257D6F51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1F82-05A0-824C-B2DA-F9297C0C6DA8}" type="datetimeFigureOut">
              <a:rPr lang="en-US" smtClean="0"/>
              <a:t>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8754F0-F3B3-EA40-BB41-4D137A090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FF8248-D876-F241-A3BE-5B24C31C7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8F94-C291-F34F-80B4-4FB5D0D81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9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2A873F-CAC2-C74F-9552-94D51D0C9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34E644-F778-5B4D-BE8F-2A38EBC18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07D74C-59FF-084F-B1A7-8302420E5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1F82-05A0-824C-B2DA-F9297C0C6DA8}" type="datetimeFigureOut">
              <a:rPr lang="en-US" smtClean="0"/>
              <a:t>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83A17F-6E5B-DB44-BC97-C179694DC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9BE59E-36D4-E349-895F-1533CC5F3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8F94-C291-F34F-80B4-4FB5D0D81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5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879DB6-038A-0C4D-A500-9BB733AC9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1588BE-87A7-7040-84B6-507C3EA50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4C1E3F-A056-5348-AECD-6D0A16594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1F82-05A0-824C-B2DA-F9297C0C6DA8}" type="datetimeFigureOut">
              <a:rPr lang="en-US" smtClean="0"/>
              <a:t>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6EBEC1-5E87-2541-826C-F41634672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91F024-1ED5-D24A-9707-A710F2296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8F94-C291-F34F-80B4-4FB5D0D81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6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2F2184-3179-7B44-8127-F298FCD4E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4112C-6524-0A4E-8D1F-96E39ADA0C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549C3C-9E7A-1E4F-A349-FC9F31817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7624F27-7C64-A34F-A7AF-F43B9CAA6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1F82-05A0-824C-B2DA-F9297C0C6DA8}" type="datetimeFigureOut">
              <a:rPr lang="en-US" smtClean="0"/>
              <a:t>1/9/22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2319BF-BA2E-B941-A48D-71A70612F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B308F6B-D34C-4946-BA16-1D5DD5274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8F94-C291-F34F-80B4-4FB5D0D81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8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892134-3918-E34C-8274-64F3B04AD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EE322B-E8E0-F24F-B302-A13684D58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77C169-84C9-4046-819F-DFDBA142B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4293BC6-2BA4-C84A-967E-E32530BDA1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7FB6707-7E26-DB4A-906C-488CCE921B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F3E44EA-B426-EA4C-A41A-6BD4FB6C5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1F82-05A0-824C-B2DA-F9297C0C6DA8}" type="datetimeFigureOut">
              <a:rPr lang="en-US" smtClean="0"/>
              <a:t>1/9/22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F76BBC0-A2C0-794C-A61A-54060E9B1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A655D57-7BDA-AB4B-BBC7-323655E68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8F94-C291-F34F-80B4-4FB5D0D81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2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88AB54-D84E-B64F-9F98-4F23E0252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80966B5-4BA7-D44F-A25B-70577E2FC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1F82-05A0-824C-B2DA-F9297C0C6DA8}" type="datetimeFigureOut">
              <a:rPr lang="en-US" smtClean="0"/>
              <a:t>1/9/22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39AF5DF-375B-C241-847D-F1AFA789C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E012170-37AD-FF41-B60D-31261FED9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8F94-C291-F34F-80B4-4FB5D0D81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2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DD5A97B-62E4-6349-B971-EEDD7D6A7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1F82-05A0-824C-B2DA-F9297C0C6DA8}" type="datetimeFigureOut">
              <a:rPr lang="en-US" smtClean="0"/>
              <a:t>1/9/22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3FEB71B-7336-DF46-AA62-8C681B281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917C9F1-85F1-BB4D-82D2-2EC940445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8F94-C291-F34F-80B4-4FB5D0D81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59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52661F-33B0-4844-9D16-48FFC723D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A94615-0057-E94C-959F-A44B7CFA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6C8AC40-B739-4B48-82B6-9D2261CC6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0EE1E1-BC1E-1143-83A4-E6F90FB55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1F82-05A0-824C-B2DA-F9297C0C6DA8}" type="datetimeFigureOut">
              <a:rPr lang="en-US" smtClean="0"/>
              <a:t>1/9/22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A86204-8F39-634E-AFD7-05C307A73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CF9DD76-A44D-864E-BE34-6EF0C713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8F94-C291-F34F-80B4-4FB5D0D81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7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FFFC0E-678B-A447-81B1-7A00FFBB5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BA8800F-E298-6744-9F63-D62EF3824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29D300-1252-804F-96F3-BE3B26752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BA00CE-404F-D34D-9235-4EEBE99E3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1F82-05A0-824C-B2DA-F9297C0C6DA8}" type="datetimeFigureOut">
              <a:rPr lang="en-US" smtClean="0"/>
              <a:t>1/9/22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F3AEC4-5CD1-054C-BB27-21C999B0E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1B14B8-502D-A345-8032-AA33E2001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8F94-C291-F34F-80B4-4FB5D0D81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3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BF548CB-DAAC-764C-B13D-DA49F124B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7D0424-07A2-B64B-995B-AB9EB712A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AD20CD-0047-E141-90A8-A62F300352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D1F82-05A0-824C-B2DA-F9297C0C6DA8}" type="datetimeFigureOut">
              <a:rPr lang="en-US" smtClean="0"/>
              <a:t>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3D3EBA-442C-404B-8BD1-391654E65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EBC6A2-A44B-114A-B782-058DB3CD3E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78F94-C291-F34F-80B4-4FB5D0D81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3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collaboration.org/index.php/sample-projects/" TargetMode="External"/><Relationship Id="rId4" Type="http://schemas.openxmlformats.org/officeDocument/2006/relationships/hyperlink" Target="https://drive.google.com/file/d/1R06wi2IGtadcRGwejXVrX76ILOMd9LvR/view?usp=sharing" TargetMode="External"/><Relationship Id="rId5" Type="http://schemas.openxmlformats.org/officeDocument/2006/relationships/hyperlink" Target="https://europa.eu/youth/erasmusvirtual/activity/training-develop-virtual-exchange-projects_en" TargetMode="External"/><Relationship Id="rId6" Type="http://schemas.openxmlformats.org/officeDocument/2006/relationships/hyperlink" Target="https://iccglobal.org/" TargetMode="External"/><Relationship Id="rId7" Type="http://schemas.openxmlformats.org/officeDocument/2006/relationships/hyperlink" Target="https://coilconnect.org/" TargetMode="External"/><Relationship Id="rId8" Type="http://schemas.openxmlformats.org/officeDocument/2006/relationships/hyperlink" Target="https://commons.gc.cuny.edu/groups/collaborative-online-international-learning-coil/" TargetMode="External"/><Relationship Id="rId9" Type="http://schemas.openxmlformats.org/officeDocument/2006/relationships/hyperlink" Target="https://www1.cuny.edu/sites/global/facultystaff/coil-collaborative-online-international-learning/" TargetMode="External"/><Relationship Id="rId10" Type="http://schemas.openxmlformats.org/officeDocument/2006/relationships/hyperlink" Target="https://wc2network.org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hyperlink" Target="https://commons.gc.cuny.edu/groups/collaborative-online-international-learning-coil/" TargetMode="External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metal dumbell">
            <a:extLst>
              <a:ext uri="{FF2B5EF4-FFF2-40B4-BE49-F238E27FC236}">
                <a16:creationId xmlns:a16="http://schemas.microsoft.com/office/drawing/2014/main" xmlns="" id="{7256CFB8-8EB7-45BD-91F7-CA2615E859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3662" b="2894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C5B1EF-9AC9-A048-A380-ABCBAF251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COIL AT HOSTOS COMMITTEE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F5A429-89EA-C94B-98B4-ECE7E7040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425902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7"/>
          <p:cNvSpPr/>
          <p:nvPr/>
        </p:nvSpPr>
        <p:spPr>
          <a:xfrm>
            <a:off x="827625" y="1466875"/>
            <a:ext cx="9000000" cy="52533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COIL/Virtual Exchange Platforms</a:t>
            </a:r>
            <a:endParaRPr sz="2200" dirty="0"/>
          </a:p>
          <a:p>
            <a:pPr marL="1371600" marR="0" lvl="2" indent="-3492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■"/>
            </a:pPr>
            <a:r>
              <a:rPr lang="en-US" sz="19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Unicollaboration.org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“Finding a Virtual Exchange Partner” Sample projects: </a:t>
            </a:r>
            <a:r>
              <a:rPr lang="en-US" sz="19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https://www.unicollaboration.org/index.php/sample-projects/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900" dirty="0"/>
          </a:p>
          <a:p>
            <a:pPr marL="1371600" marR="0" lvl="2" indent="-3492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■"/>
            </a:pPr>
            <a:r>
              <a:rPr lang="en-US" sz="19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Unicollaboration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partner profile template</a:t>
            </a:r>
            <a:endParaRPr sz="1900" dirty="0"/>
          </a:p>
          <a:p>
            <a:pPr marL="1371600" marR="0" lvl="2" indent="-3492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■"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Erasmus+  virtual exchange training and fair: </a:t>
            </a:r>
            <a:r>
              <a:rPr lang="en-US" sz="19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https://europa.eu/youth/erasmusvirtual/activity/training-develop-virtual-exchange-projects_en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900" dirty="0"/>
          </a:p>
          <a:p>
            <a:pPr marL="1371600" marR="0" lvl="2" indent="-3492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■"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 Council On Intercultural and Global Competence: </a:t>
            </a:r>
            <a:r>
              <a:rPr lang="en-US" sz="19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https://iccglobal.org/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900" dirty="0"/>
          </a:p>
          <a:p>
            <a:pPr marL="1371600" marR="0" lvl="2" indent="-3492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■"/>
            </a:pPr>
            <a:r>
              <a:rPr lang="en-US" sz="19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COIL Connect</a:t>
            </a:r>
            <a:endParaRPr sz="1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your own personal/professional networks</a:t>
            </a:r>
            <a:endParaRPr sz="2100" dirty="0"/>
          </a:p>
          <a:p>
            <a:pPr marL="1371600" marR="0" lvl="2" indent="-3492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■"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Tap into existing campus international partnerships</a:t>
            </a:r>
            <a:endParaRPr sz="1900" dirty="0"/>
          </a:p>
          <a:p>
            <a:pPr marL="0" marR="0" lvl="0" indent="-44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existing CUNY COIL resources</a:t>
            </a:r>
            <a:endParaRPr sz="2100" dirty="0"/>
          </a:p>
          <a:p>
            <a:pPr marL="1371600" marR="0" lvl="2" indent="-3492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■"/>
            </a:pPr>
            <a:r>
              <a:rPr lang="en-US" sz="19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CUNY COIL Academic Commons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900" dirty="0"/>
          </a:p>
          <a:p>
            <a:pPr marL="1371600" marR="0" lvl="2" indent="-3492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■"/>
            </a:pPr>
            <a:r>
              <a:rPr lang="en-US" sz="19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Campus COIL Liaison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900" dirty="0"/>
          </a:p>
          <a:p>
            <a:pPr marL="1371600" marR="0" lvl="2" indent="-3492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■"/>
            </a:pPr>
            <a:r>
              <a:rPr lang="en-US" sz="19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WC2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900" dirty="0"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4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7"/>
          <p:cNvSpPr/>
          <p:nvPr/>
        </p:nvSpPr>
        <p:spPr>
          <a:xfrm>
            <a:off x="5436547" y="5751820"/>
            <a:ext cx="112426" cy="112426"/>
          </a:xfrm>
          <a:custGeom>
            <a:avLst/>
            <a:gdLst/>
            <a:ahLst/>
            <a:cxnLst/>
            <a:rect l="l" t="t" r="r" b="b"/>
            <a:pathLst>
              <a:path w="112426" h="112426" extrusionOk="0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0" name="Google Shape;250;p27"/>
          <p:cNvCxnSpPr/>
          <p:nvPr/>
        </p:nvCxnSpPr>
        <p:spPr>
          <a:xfrm>
            <a:off x="11586162" y="3610394"/>
            <a:ext cx="0" cy="3238728"/>
          </a:xfrm>
          <a:prstGeom prst="straightConnector1">
            <a:avLst/>
          </a:prstGeom>
          <a:noFill/>
          <a:ln w="25400" cap="sq" cmpd="sng">
            <a:solidFill>
              <a:schemeClr val="accent1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251" name="Google Shape;251;p27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7"/>
          <p:cNvSpPr txBox="1"/>
          <p:nvPr/>
        </p:nvSpPr>
        <p:spPr>
          <a:xfrm>
            <a:off x="238200" y="150450"/>
            <a:ext cx="7221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Calibri"/>
                <a:ea typeface="Calibri"/>
                <a:cs typeface="Calibri"/>
                <a:sym typeface="Calibri"/>
              </a:rPr>
              <a:t>HOW TO LOCATE A COIL PARTNER!!</a:t>
            </a:r>
            <a:endParaRPr sz="3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26"/>
          <p:cNvGrpSpPr/>
          <p:nvPr/>
        </p:nvGrpSpPr>
        <p:grpSpPr>
          <a:xfrm>
            <a:off x="5395368" y="1"/>
            <a:ext cx="874718" cy="6857455"/>
            <a:chOff x="5395368" y="1"/>
            <a:chExt cx="874718" cy="6857455"/>
          </a:xfrm>
        </p:grpSpPr>
        <p:sp>
          <p:nvSpPr>
            <p:cNvPr id="238" name="Google Shape;238;p26"/>
            <p:cNvSpPr/>
            <p:nvPr/>
          </p:nvSpPr>
          <p:spPr>
            <a:xfrm rot="-5400000">
              <a:off x="2404000" y="2991370"/>
              <a:ext cx="6857455" cy="874716"/>
            </a:xfrm>
            <a:custGeom>
              <a:avLst/>
              <a:gdLst/>
              <a:ahLst/>
              <a:cxnLst/>
              <a:rect l="l" t="t" r="r" b="b"/>
              <a:pathLst>
                <a:path w="6857455" h="874716" extrusionOk="0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6"/>
            <p:cNvSpPr/>
            <p:nvPr/>
          </p:nvSpPr>
          <p:spPr>
            <a:xfrm rot="-5400000">
              <a:off x="2403998" y="2991370"/>
              <a:ext cx="6857455" cy="874716"/>
            </a:xfrm>
            <a:custGeom>
              <a:avLst/>
              <a:gdLst/>
              <a:ahLst/>
              <a:cxnLst/>
              <a:rect l="l" t="t" r="r" b="b"/>
              <a:pathLst>
                <a:path w="6857455" h="874716" extrusionOk="0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rotWithShape="1">
              <a:blip r:embed="rId3">
                <a:alphaModFix amt="57000"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0" name="Google Shape;240;p26"/>
          <p:cNvSpPr txBox="1">
            <a:spLocks noGrp="1"/>
          </p:cNvSpPr>
          <p:nvPr>
            <p:ph type="body" idx="1"/>
          </p:nvPr>
        </p:nvSpPr>
        <p:spPr>
          <a:xfrm>
            <a:off x="6276651" y="99504"/>
            <a:ext cx="5443500" cy="6439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lang="en-US" sz="24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 dirty="0"/>
              <a:t>Please join the </a:t>
            </a:r>
            <a:r>
              <a:rPr lang="en-US" sz="2400" dirty="0">
                <a:solidFill>
                  <a:schemeClr val="bg2"/>
                </a:solidFill>
              </a:rPr>
              <a:t>CUNY COIL COMMONS:</a:t>
            </a:r>
            <a:endParaRPr sz="2400" dirty="0">
              <a:solidFill>
                <a:schemeClr val="bg2"/>
              </a:solidFill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https://commons.gc.cuny.edu/groups/collaborative-online-international-learning-coil/</a:t>
            </a:r>
            <a:endParaRPr sz="1800" dirty="0">
              <a:solidFill>
                <a:schemeClr val="bg2"/>
              </a:solidFill>
            </a:endParaRPr>
          </a:p>
          <a:p>
            <a:pPr marL="34290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 dirty="0">
                <a:solidFill>
                  <a:schemeClr val="bg2"/>
                </a:solidFill>
              </a:rPr>
              <a:t>Consult with your Chair and/or Coordinator</a:t>
            </a:r>
            <a:endParaRPr sz="2400" dirty="0">
              <a:solidFill>
                <a:schemeClr val="bg2"/>
              </a:solidFill>
            </a:endParaRPr>
          </a:p>
          <a:p>
            <a:pPr marL="304800" lvl="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 dirty="0">
                <a:solidFill>
                  <a:schemeClr val="bg2"/>
                </a:solidFill>
              </a:rPr>
              <a:t>Contact Amy Ramson- </a:t>
            </a:r>
            <a:r>
              <a:rPr lang="en-US" sz="1700" dirty="0">
                <a:solidFill>
                  <a:schemeClr val="bg2"/>
                </a:solidFill>
              </a:rPr>
              <a:t>aramson@hostos.cuny.edu</a:t>
            </a:r>
            <a:endParaRPr sz="1700" dirty="0">
              <a:solidFill>
                <a:schemeClr val="bg2"/>
              </a:solidFill>
            </a:endParaRPr>
          </a:p>
          <a:p>
            <a:pPr marL="31750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 dirty="0">
                <a:solidFill>
                  <a:schemeClr val="bg2"/>
                </a:solidFill>
              </a:rPr>
              <a:t>Identify a course within which you would like to incorporate COIL (think of a project related to your curriculum)</a:t>
            </a:r>
            <a:endParaRPr sz="2400" dirty="0">
              <a:solidFill>
                <a:schemeClr val="bg2"/>
              </a:solidFill>
            </a:endParaRPr>
          </a:p>
          <a:p>
            <a:pPr marL="31750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400" dirty="0">
                <a:solidFill>
                  <a:schemeClr val="bg2"/>
                </a:solidFill>
              </a:rPr>
              <a:t>Prepare a partner profile</a:t>
            </a:r>
            <a:endParaRPr sz="2400" dirty="0">
              <a:solidFill>
                <a:schemeClr val="bg2"/>
              </a:solidFill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chemeClr val="bg2"/>
              </a:solidFill>
              <a:highlight>
                <a:srgbClr val="000000"/>
              </a:highlight>
            </a:endParaRPr>
          </a:p>
        </p:txBody>
      </p:sp>
      <p:pic>
        <p:nvPicPr>
          <p:cNvPr id="241" name="Google Shape;24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6276651" cy="753511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8" name="Google Shape;241;p26">
            <a:extLst>
              <a:ext uri="{FF2B5EF4-FFF2-40B4-BE49-F238E27FC236}">
                <a16:creationId xmlns:a16="http://schemas.microsoft.com/office/drawing/2014/main" xmlns="" id="{781866E1-B8D8-1646-9C55-45EBEF19356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802523" y="7094483"/>
            <a:ext cx="89338" cy="223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4"/>
          <p:cNvSpPr/>
          <p:nvPr/>
        </p:nvSpPr>
        <p:spPr>
          <a:xfrm>
            <a:off x="640080" y="2586994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"/>
          <p:cNvSpPr txBox="1"/>
          <p:nvPr/>
        </p:nvSpPr>
        <p:spPr>
          <a:xfrm>
            <a:off x="640075" y="2861025"/>
            <a:ext cx="4671600" cy="3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 TO COLLABORATIVE ONLINE INTERNATIONAL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(COIL)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4" descr="Network connection abstract against a white background"/>
          <p:cNvPicPr preferRelativeResize="0"/>
          <p:nvPr/>
        </p:nvPicPr>
        <p:blipFill rotWithShape="1">
          <a:blip r:embed="rId3">
            <a:alphaModFix/>
          </a:blip>
          <a:srcRect r="3304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0"/>
          <p:cNvSpPr/>
          <p:nvPr/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0"/>
          <p:cNvSpPr/>
          <p:nvPr/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0"/>
          <p:cNvSpPr txBox="1">
            <a:spLocks noGrp="1"/>
          </p:cNvSpPr>
          <p:nvPr>
            <p:ph type="title"/>
          </p:nvPr>
        </p:nvSpPr>
        <p:spPr>
          <a:xfrm>
            <a:off x="638900" y="1223975"/>
            <a:ext cx="4853400" cy="3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1578"/>
              <a:buNone/>
            </a:pP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terms </a:t>
            </a:r>
            <a:r>
              <a:rPr lang="en-US" sz="57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COIL</a:t>
            </a: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57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Virtual Exchange </a:t>
            </a: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</a:t>
            </a:r>
            <a:b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interchangeably </a:t>
            </a:r>
            <a:endParaRPr sz="5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5" name="Google Shape;215;p10"/>
          <p:cNvCxnSpPr/>
          <p:nvPr/>
        </p:nvCxnSpPr>
        <p:spPr>
          <a:xfrm rot="10800000">
            <a:off x="596464" y="6354708"/>
            <a:ext cx="1100023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6" name="Google Shape;216;p10" descr="Diagram&#10;&#10;Description automatically genera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8702" y="1673720"/>
            <a:ext cx="6158005" cy="420624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0"/>
          <p:cNvSpPr txBox="1"/>
          <p:nvPr/>
        </p:nvSpPr>
        <p:spPr>
          <a:xfrm>
            <a:off x="5438701" y="6549575"/>
            <a:ext cx="5514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Robert O’Dowd, </a:t>
            </a:r>
            <a:r>
              <a:rPr lang="en-US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Telecollaboration to Virtual Exchange</a:t>
            </a:r>
            <a:endParaRPr sz="14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4851" y="2016139"/>
            <a:ext cx="3096848" cy="1940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32189" y="1214049"/>
            <a:ext cx="2359125" cy="263200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1784235" y="0"/>
            <a:ext cx="8911687" cy="776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6E4B"/>
              </a:buClr>
              <a:buSzPts val="4000"/>
              <a:buFont typeface="Calibri"/>
              <a:buNone/>
            </a:pPr>
            <a:r>
              <a:rPr lang="en-US" sz="4100" b="1">
                <a:solidFill>
                  <a:srgbClr val="EE6E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is COIL needed?</a:t>
            </a:r>
            <a:endParaRPr sz="4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554200" y="20787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24" name="Google Shape;124;p16" descr="images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94614" y="4615455"/>
            <a:ext cx="3479800" cy="1814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 descr="internet.jpe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8425" y="1020800"/>
            <a:ext cx="3510575" cy="277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 descr="pandemic.jpe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28725" y="4520850"/>
            <a:ext cx="3405026" cy="309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2306575" y="1615950"/>
            <a:ext cx="340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Globalization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5832200" y="908375"/>
            <a:ext cx="235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Ease of transportation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2204300" y="4215250"/>
            <a:ext cx="351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Global economy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5933005" y="4123350"/>
            <a:ext cx="3408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Pandemic demonstrated that global collaboration is need to solve crises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8715425" y="778200"/>
            <a:ext cx="3408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Technology and digital learning are essential skills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59;p19">
            <a:extLst>
              <a:ext uri="{FF2B5EF4-FFF2-40B4-BE49-F238E27FC236}">
                <a16:creationId xmlns:a16="http://schemas.microsoft.com/office/drawing/2014/main" xmlns="" id="{4F752A1C-8307-514F-A17F-09577B72184E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456817" y="1565192"/>
            <a:ext cx="11277600" cy="4511038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369F650-98C5-C64A-89C8-F1EBB4B9227A}"/>
              </a:ext>
            </a:extLst>
          </p:cNvPr>
          <p:cNvSpPr txBox="1"/>
          <p:nvPr/>
        </p:nvSpPr>
        <p:spPr>
          <a:xfrm>
            <a:off x="1391627" y="781770"/>
            <a:ext cx="9045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Students will obtain the following competencies:</a:t>
            </a:r>
          </a:p>
        </p:txBody>
      </p:sp>
    </p:spTree>
    <p:extLst>
      <p:ext uri="{BB962C8B-B14F-4D97-AF65-F5344CB8AC3E}">
        <p14:creationId xmlns:p14="http://schemas.microsoft.com/office/powerpoint/2010/main" val="1189545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cc3c399016_0_26"/>
          <p:cNvSpPr txBox="1">
            <a:spLocks noGrp="1"/>
          </p:cNvSpPr>
          <p:nvPr>
            <p:ph type="title"/>
          </p:nvPr>
        </p:nvSpPr>
        <p:spPr>
          <a:xfrm>
            <a:off x="209675" y="230143"/>
            <a:ext cx="3796200" cy="9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20"/>
              <a:buFont typeface="Calibri"/>
              <a:buNone/>
            </a:pPr>
            <a:r>
              <a:rPr lang="en-US" sz="3820" b="1"/>
              <a:t>COIL Basics</a:t>
            </a:r>
            <a:endParaRPr sz="3459"/>
          </a:p>
        </p:txBody>
      </p:sp>
      <p:grpSp>
        <p:nvGrpSpPr>
          <p:cNvPr id="223" name="Google Shape;223;gcc3c399016_0_26"/>
          <p:cNvGrpSpPr/>
          <p:nvPr/>
        </p:nvGrpSpPr>
        <p:grpSpPr>
          <a:xfrm>
            <a:off x="209675" y="5991807"/>
            <a:ext cx="11982332" cy="511254"/>
            <a:chOff x="143164" y="5763486"/>
            <a:chExt cx="11982332" cy="739555"/>
          </a:xfrm>
        </p:grpSpPr>
        <p:sp>
          <p:nvSpPr>
            <p:cNvPr id="224" name="Google Shape;224;gcc3c399016_0_26"/>
            <p:cNvSpPr/>
            <p:nvPr/>
          </p:nvSpPr>
          <p:spPr>
            <a:xfrm rot="10800000">
              <a:off x="357396" y="5763541"/>
              <a:ext cx="11768100" cy="739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5" name="Google Shape;225;gcc3c399016_0_26"/>
            <p:cNvCxnSpPr/>
            <p:nvPr/>
          </p:nvCxnSpPr>
          <p:spPr>
            <a:xfrm>
              <a:off x="143164" y="5763486"/>
              <a:ext cx="0" cy="739500"/>
            </a:xfrm>
            <a:prstGeom prst="straightConnector1">
              <a:avLst/>
            </a:prstGeom>
            <a:noFill/>
            <a:ln w="1778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26" name="Google Shape;226;gcc3c399016_0_26"/>
          <p:cNvGrpSpPr/>
          <p:nvPr/>
        </p:nvGrpSpPr>
        <p:grpSpPr>
          <a:xfrm>
            <a:off x="5798375" y="1710250"/>
            <a:ext cx="6258800" cy="3688950"/>
            <a:chOff x="5971775" y="1421300"/>
            <a:chExt cx="6258800" cy="3688950"/>
          </a:xfrm>
        </p:grpSpPr>
        <p:sp>
          <p:nvSpPr>
            <p:cNvPr id="227" name="Google Shape;227;gcc3c399016_0_26"/>
            <p:cNvSpPr txBox="1"/>
            <p:nvPr/>
          </p:nvSpPr>
          <p:spPr>
            <a:xfrm>
              <a:off x="10422400" y="4769150"/>
              <a:ext cx="1636800" cy="34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From SUNY COIL</a:t>
              </a:r>
              <a:endParaRPr sz="1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1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grpSp>
          <p:nvGrpSpPr>
            <p:cNvPr id="228" name="Google Shape;228;gcc3c399016_0_26"/>
            <p:cNvGrpSpPr/>
            <p:nvPr/>
          </p:nvGrpSpPr>
          <p:grpSpPr>
            <a:xfrm>
              <a:off x="5971775" y="1421300"/>
              <a:ext cx="6258800" cy="3063000"/>
              <a:chOff x="5654125" y="1598900"/>
              <a:chExt cx="6258800" cy="3063000"/>
            </a:xfrm>
          </p:grpSpPr>
          <p:sp>
            <p:nvSpPr>
              <p:cNvPr id="229" name="Google Shape;229;gcc3c399016_0_26"/>
              <p:cNvSpPr/>
              <p:nvPr/>
            </p:nvSpPr>
            <p:spPr>
              <a:xfrm>
                <a:off x="5779225" y="1598900"/>
                <a:ext cx="2138400" cy="3063000"/>
              </a:xfrm>
              <a:prstGeom prst="round1Rect">
                <a:avLst>
                  <a:gd name="adj" fmla="val 16667"/>
                </a:avLst>
              </a:prstGeom>
              <a:solidFill>
                <a:srgbClr val="D9EAD3"/>
              </a:solidFill>
              <a:ln w="9525" cap="flat" cmpd="sng">
                <a:solidFill>
                  <a:srgbClr val="38761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gcc3c399016_0_26"/>
              <p:cNvSpPr txBox="1"/>
              <p:nvPr/>
            </p:nvSpPr>
            <p:spPr>
              <a:xfrm>
                <a:off x="5654125" y="1733775"/>
                <a:ext cx="2388600" cy="86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Course A</a:t>
                </a:r>
                <a:endParaRPr sz="16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Same or different discipline </a:t>
                </a: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Same or different language </a:t>
                </a: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gcc3c399016_0_26"/>
              <p:cNvSpPr txBox="1"/>
              <p:nvPr/>
            </p:nvSpPr>
            <p:spPr>
              <a:xfrm>
                <a:off x="5779225" y="4120825"/>
                <a:ext cx="21384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Credit given in Course A</a:t>
                </a: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gcc3c399016_0_26"/>
              <p:cNvSpPr/>
              <p:nvPr/>
            </p:nvSpPr>
            <p:spPr>
              <a:xfrm flipH="1">
                <a:off x="9649425" y="1598900"/>
                <a:ext cx="2138400" cy="3063000"/>
              </a:xfrm>
              <a:prstGeom prst="round1Rect">
                <a:avLst>
                  <a:gd name="adj" fmla="val 16667"/>
                </a:avLst>
              </a:prstGeom>
              <a:solidFill>
                <a:srgbClr val="D9D2E9"/>
              </a:solidFill>
              <a:ln w="952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gcc3c399016_0_26"/>
              <p:cNvSpPr/>
              <p:nvPr/>
            </p:nvSpPr>
            <p:spPr>
              <a:xfrm>
                <a:off x="5972875" y="2947400"/>
                <a:ext cx="1751100" cy="577800"/>
              </a:xfrm>
              <a:prstGeom prst="roundRect">
                <a:avLst>
                  <a:gd name="adj" fmla="val 16667"/>
                </a:avLst>
              </a:prstGeom>
              <a:solidFill>
                <a:srgbClr val="3C78D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00"/>
                  <a:buFont typeface="Arial"/>
                  <a:buNone/>
                </a:pPr>
                <a:r>
                  <a:rPr lang="en-US" sz="1700" b="1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COIL Module</a:t>
                </a:r>
                <a:endParaRPr sz="17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gcc3c399016_0_26"/>
              <p:cNvSpPr txBox="1"/>
              <p:nvPr/>
            </p:nvSpPr>
            <p:spPr>
              <a:xfrm>
                <a:off x="9524325" y="1733775"/>
                <a:ext cx="2388600" cy="86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Course B</a:t>
                </a:r>
                <a:endParaRPr sz="16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Same or different discipline </a:t>
                </a: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Same or different language </a:t>
                </a: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gcc3c399016_0_26"/>
              <p:cNvSpPr/>
              <p:nvPr/>
            </p:nvSpPr>
            <p:spPr>
              <a:xfrm>
                <a:off x="9843075" y="2947400"/>
                <a:ext cx="1751100" cy="577800"/>
              </a:xfrm>
              <a:prstGeom prst="roundRect">
                <a:avLst>
                  <a:gd name="adj" fmla="val 16667"/>
                </a:avLst>
              </a:prstGeom>
              <a:solidFill>
                <a:srgbClr val="3C78D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00"/>
                  <a:buFont typeface="Arial"/>
                  <a:buNone/>
                </a:pPr>
                <a:r>
                  <a:rPr lang="en-US" sz="1700" b="1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COIL Module</a:t>
                </a:r>
                <a:endParaRPr sz="17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gcc3c399016_0_26"/>
              <p:cNvSpPr txBox="1"/>
              <p:nvPr/>
            </p:nvSpPr>
            <p:spPr>
              <a:xfrm>
                <a:off x="9649425" y="4120825"/>
                <a:ext cx="21384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Credit given in Course B</a:t>
                </a: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gcc3c399016_0_26"/>
              <p:cNvSpPr txBox="1"/>
              <p:nvPr/>
            </p:nvSpPr>
            <p:spPr>
              <a:xfrm>
                <a:off x="7907975" y="1795275"/>
                <a:ext cx="1751100" cy="73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Professor collaboration</a:t>
                </a:r>
                <a:endParaRPr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---------------------------------</a:t>
                </a:r>
                <a:endParaRPr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Design, development</a:t>
                </a:r>
                <a:endParaRPr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gcc3c399016_0_26"/>
              <p:cNvSpPr txBox="1"/>
              <p:nvPr/>
            </p:nvSpPr>
            <p:spPr>
              <a:xfrm>
                <a:off x="7907975" y="2866850"/>
                <a:ext cx="1751100" cy="73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Student  collaboration</a:t>
                </a:r>
                <a:endParaRPr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---------------------------------</a:t>
                </a:r>
                <a:endParaRPr sz="12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Discussions, project</a:t>
                </a:r>
                <a:endParaRPr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39" name="Google Shape;239;gcc3c399016_0_26"/>
          <p:cNvSpPr txBox="1"/>
          <p:nvPr/>
        </p:nvSpPr>
        <p:spPr>
          <a:xfrm>
            <a:off x="209675" y="1421300"/>
            <a:ext cx="5588700" cy="48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➔"/>
            </a:pPr>
            <a:r>
              <a:rPr lang="en-US"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Professors residing in different countries collaborate on designing a shared module and integrate it in their existing courses.  </a:t>
            </a:r>
            <a:endParaRPr sz="1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➔"/>
            </a:pPr>
            <a:r>
              <a:rPr lang="en-US"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Students from both classes collaborate on the assignments. </a:t>
            </a:r>
            <a:endParaRPr sz="1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➔"/>
            </a:pPr>
            <a:r>
              <a:rPr lang="en-US"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COIL projects can be done in online and in-person classes. </a:t>
            </a:r>
            <a:endParaRPr sz="1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➔"/>
            </a:pPr>
            <a:r>
              <a:rPr lang="en-US"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COIL project/assignments can be synchronous, asynchronous, or hybrid. </a:t>
            </a:r>
            <a:endParaRPr sz="1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➔"/>
            </a:pPr>
            <a:r>
              <a:rPr lang="en-US"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technology used to facilitate the collaboration does not need to be complex. </a:t>
            </a:r>
            <a:endParaRPr sz="1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/>
          <p:nvPr/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9" name="Google Shape;199;p23"/>
          <p:cNvCxnSpPr/>
          <p:nvPr/>
        </p:nvCxnSpPr>
        <p:spPr>
          <a:xfrm>
            <a:off x="0" y="6199730"/>
            <a:ext cx="4297680" cy="0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00" name="Google Shape;200;p23"/>
          <p:cNvGrpSpPr/>
          <p:nvPr/>
        </p:nvGrpSpPr>
        <p:grpSpPr>
          <a:xfrm>
            <a:off x="5181600" y="569015"/>
            <a:ext cx="6248400" cy="5654881"/>
            <a:chOff x="0" y="690"/>
            <a:chExt cx="6248400" cy="5654881"/>
          </a:xfrm>
        </p:grpSpPr>
        <p:sp>
          <p:nvSpPr>
            <p:cNvPr id="201" name="Google Shape;201;p23"/>
            <p:cNvSpPr/>
            <p:nvPr/>
          </p:nvSpPr>
          <p:spPr>
            <a:xfrm>
              <a:off x="0" y="690"/>
              <a:ext cx="6248400" cy="1615680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488743" y="364218"/>
              <a:ext cx="888624" cy="88862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1866111" y="690"/>
              <a:ext cx="4382288" cy="1615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3"/>
            <p:cNvSpPr txBox="1"/>
            <p:nvPr/>
          </p:nvSpPr>
          <p:spPr>
            <a:xfrm>
              <a:off x="1866111" y="690"/>
              <a:ext cx="4382288" cy="1615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975" tIns="170975" rIns="170975" bIns="1709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Hostos </a:t>
              </a:r>
              <a:r>
                <a:rPr lang="en-US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COIL initiative is new!</a:t>
              </a:r>
              <a:endParaRPr/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0" y="2020291"/>
              <a:ext cx="6248400" cy="1615680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488743" y="2383819"/>
              <a:ext cx="888624" cy="88862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1866111" y="2020291"/>
              <a:ext cx="4382288" cy="1615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3"/>
            <p:cNvSpPr txBox="1"/>
            <p:nvPr/>
          </p:nvSpPr>
          <p:spPr>
            <a:xfrm>
              <a:off x="1866111" y="2020291"/>
              <a:ext cx="4382288" cy="1615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975" tIns="170975" rIns="170975" bIns="1709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This is your chance to become part of a new community!</a:t>
              </a:r>
              <a:endParaRPr/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0" y="4039891"/>
              <a:ext cx="6248400" cy="1615680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488743" y="4403420"/>
              <a:ext cx="888624" cy="88862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1866111" y="4039891"/>
              <a:ext cx="4382288" cy="1615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3"/>
            <p:cNvSpPr txBox="1"/>
            <p:nvPr/>
          </p:nvSpPr>
          <p:spPr>
            <a:xfrm>
              <a:off x="1866111" y="4039891"/>
              <a:ext cx="4382288" cy="1615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975" tIns="170975" rIns="170975" bIns="1709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n-US" sz="2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Support can come from the larger</a:t>
              </a:r>
              <a:r>
                <a:rPr lang="en-US" sz="2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the COIL Committee at </a:t>
              </a:r>
              <a:r>
                <a:rPr lang="en-US" sz="22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Hostos</a:t>
              </a:r>
              <a:r>
                <a:rPr lang="en-US" sz="2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and the faculty fellows of the GSACS (Stevens Initiative grant) program,</a:t>
              </a:r>
              <a:endParaRPr dirty="0"/>
            </a:p>
          </p:txBody>
        </p:sp>
      </p:grpSp>
      <p:pic>
        <p:nvPicPr>
          <p:cNvPr id="213" name="Google Shape;213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700" y="0"/>
            <a:ext cx="4654301" cy="669502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9" name="Google Shape;213;p23">
            <a:extLst>
              <a:ext uri="{FF2B5EF4-FFF2-40B4-BE49-F238E27FC236}">
                <a16:creationId xmlns:a16="http://schemas.microsoft.com/office/drawing/2014/main" xmlns="" id="{0BE60DEA-D9FF-C346-9B2A-E316BEF09AF7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94290"/>
            <a:ext cx="4654301" cy="669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>
            <a:spLocks noGrp="1"/>
          </p:cNvSpPr>
          <p:nvPr>
            <p:ph type="title"/>
          </p:nvPr>
        </p:nvSpPr>
        <p:spPr>
          <a:xfrm>
            <a:off x="1198180" y="346841"/>
            <a:ext cx="9072718" cy="118673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C00000"/>
                </a:solidFill>
              </a:rPr>
              <a:t>Benefits of COIL</a:t>
            </a:r>
            <a:endParaRPr dirty="0"/>
          </a:p>
        </p:txBody>
      </p:sp>
      <p:graphicFrame>
        <p:nvGraphicFramePr>
          <p:cNvPr id="175" name="Google Shape;175;p21"/>
          <p:cNvGraphicFramePr/>
          <p:nvPr/>
        </p:nvGraphicFramePr>
        <p:xfrm>
          <a:off x="1560443" y="1580322"/>
          <a:ext cx="9944175" cy="45512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965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80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979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2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92D050"/>
                          </a:solidFill>
                        </a:rPr>
                        <a:t>Students</a:t>
                      </a:r>
                      <a:endParaRPr/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92D050"/>
                          </a:solidFill>
                        </a:rPr>
                        <a:t>Faculty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92D050"/>
                          </a:solidFill>
                        </a:rPr>
                        <a:t>Institution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Access to global and digital learning</a:t>
                      </a:r>
                      <a:endParaRPr/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Creates a high impact learning environment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Cutting-edge faculty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2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Deeper self awareness and ownership in cross-cultural context</a:t>
                      </a:r>
                      <a:endParaRPr dirty="0"/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Develops innovative and collaborative teaching practice-cutting edge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Increased student engagement-recruitment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2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Active engagement with global issues-learning different perspectives</a:t>
                      </a:r>
                      <a:endParaRPr/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Publication/presentation/grants opportunities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Increased faculty publication/grant rate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8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Opportunity to construct knowledge across difference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International connections with colleagues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International student recruitment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75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Readiness for globalized workforce-ability to communicate with global audience via digital means</a:t>
                      </a:r>
                      <a:endParaRPr dirty="0"/>
                    </a:p>
                  </a:txBody>
                  <a:tcPr marL="91450" marR="91450" marT="45725" marB="45725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Opportunities to learn about teaching styles and curricula in other countries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 visibility locally and internationally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6"/>
          <p:cNvSpPr txBox="1">
            <a:spLocks noGrp="1"/>
          </p:cNvSpPr>
          <p:nvPr>
            <p:ph type="title"/>
          </p:nvPr>
        </p:nvSpPr>
        <p:spPr>
          <a:xfrm>
            <a:off x="437888" y="190725"/>
            <a:ext cx="10324705" cy="122817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/>
              <a:t>Stevens Initiative Grant:</a:t>
            </a:r>
            <a:br>
              <a:rPr lang="en-US" b="1" dirty="0"/>
            </a:br>
            <a:r>
              <a:rPr lang="en-US" b="1" dirty="0"/>
              <a:t>GSACS Program Overview 2021-2023</a:t>
            </a:r>
            <a:endParaRPr b="1" dirty="0"/>
          </a:p>
        </p:txBody>
      </p:sp>
      <p:sp>
        <p:nvSpPr>
          <p:cNvPr id="271" name="Google Shape;271;p16"/>
          <p:cNvSpPr txBox="1">
            <a:spLocks noGrp="1"/>
          </p:cNvSpPr>
          <p:nvPr>
            <p:ph type="body" idx="1"/>
          </p:nvPr>
        </p:nvSpPr>
        <p:spPr>
          <a:xfrm>
            <a:off x="6211938" y="1212733"/>
            <a:ext cx="51579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600">
                <a:solidFill>
                  <a:srgbClr val="0070C0"/>
                </a:solidFill>
              </a:rPr>
              <a:t>Faculty facilitators </a:t>
            </a:r>
            <a:endParaRPr sz="2600"/>
          </a:p>
        </p:txBody>
      </p:sp>
      <p:sp>
        <p:nvSpPr>
          <p:cNvPr id="272" name="Google Shape;272;p16"/>
          <p:cNvSpPr txBox="1">
            <a:spLocks noGrp="1"/>
          </p:cNvSpPr>
          <p:nvPr>
            <p:ph type="body" idx="2"/>
          </p:nvPr>
        </p:nvSpPr>
        <p:spPr>
          <a:xfrm>
            <a:off x="6502088" y="2002631"/>
            <a:ext cx="5157900" cy="3684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29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❏"/>
            </a:pPr>
            <a:r>
              <a:rPr lang="en-US" sz="2400" dirty="0"/>
              <a:t>Form </a:t>
            </a:r>
            <a:r>
              <a:rPr lang="en-US" sz="2400" b="1" dirty="0"/>
              <a:t>bi-national teams</a:t>
            </a:r>
            <a:endParaRPr sz="2400" dirty="0"/>
          </a:p>
          <a:p>
            <a:pPr marL="457200" lvl="0" indent="-381029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❏"/>
            </a:pPr>
            <a:r>
              <a:rPr lang="en-US" sz="2400" dirty="0"/>
              <a:t>Attend </a:t>
            </a:r>
            <a:r>
              <a:rPr lang="en-US" sz="2400" b="1" dirty="0"/>
              <a:t>10 hours of professional development workshops</a:t>
            </a:r>
            <a:r>
              <a:rPr lang="en-US" sz="2400" dirty="0"/>
              <a:t> during Summer 2021 or 2022</a:t>
            </a:r>
            <a:endParaRPr sz="2400" dirty="0"/>
          </a:p>
          <a:p>
            <a:pPr marL="53340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dirty="0"/>
              <a:t>      </a:t>
            </a:r>
            <a:endParaRPr sz="2400" dirty="0"/>
          </a:p>
          <a:p>
            <a:pPr marL="457200" lvl="0" indent="-381029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❏"/>
            </a:pPr>
            <a:r>
              <a:rPr lang="en-US" sz="2400" dirty="0"/>
              <a:t>Spend </a:t>
            </a:r>
            <a:r>
              <a:rPr lang="en-US" sz="2400" b="1" dirty="0"/>
              <a:t>15-20 hours working together </a:t>
            </a:r>
            <a:r>
              <a:rPr lang="en-US" sz="2400" dirty="0"/>
              <a:t>to develop a virtual exchange module on a UN SDG</a:t>
            </a:r>
            <a:endParaRPr sz="2400" dirty="0"/>
          </a:p>
          <a:p>
            <a:pPr marL="457200" lvl="0" indent="-381029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❏"/>
            </a:pPr>
            <a:r>
              <a:rPr lang="en-US" sz="2400" b="1" dirty="0"/>
              <a:t>Implement </a:t>
            </a:r>
            <a:r>
              <a:rPr lang="en-US" sz="2400" dirty="0"/>
              <a:t>the virtual exchange module in a </a:t>
            </a:r>
            <a:r>
              <a:rPr lang="en-US" sz="2400" b="1" dirty="0"/>
              <a:t>credit-bearing course </a:t>
            </a:r>
            <a:endParaRPr sz="2400" dirty="0"/>
          </a:p>
          <a:p>
            <a:pPr marL="914400" lvl="0" indent="-3810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Fall (September-December) or </a:t>
            </a:r>
            <a:endParaRPr sz="2400" dirty="0"/>
          </a:p>
          <a:p>
            <a:pPr marL="914400" lvl="0" indent="-3810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 dirty="0"/>
              <a:t>Spring (February - June)</a:t>
            </a:r>
            <a:endParaRPr sz="2400" dirty="0"/>
          </a:p>
          <a:p>
            <a:pPr marL="4572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16"/>
              <a:buNone/>
            </a:pPr>
            <a:endParaRPr sz="1960" dirty="0"/>
          </a:p>
        </p:txBody>
      </p:sp>
      <p:sp>
        <p:nvSpPr>
          <p:cNvPr id="273" name="Google Shape;273;p16"/>
          <p:cNvSpPr txBox="1">
            <a:spLocks noGrp="1"/>
          </p:cNvSpPr>
          <p:nvPr>
            <p:ph type="body" idx="3"/>
          </p:nvPr>
        </p:nvSpPr>
        <p:spPr>
          <a:xfrm>
            <a:off x="437900" y="1268409"/>
            <a:ext cx="51831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600" dirty="0">
                <a:solidFill>
                  <a:srgbClr val="0070C0"/>
                </a:solidFill>
              </a:rPr>
              <a:t>Student participants</a:t>
            </a:r>
            <a:endParaRPr sz="2600" dirty="0"/>
          </a:p>
        </p:txBody>
      </p:sp>
      <p:sp>
        <p:nvSpPr>
          <p:cNvPr id="274" name="Google Shape;274;p16"/>
          <p:cNvSpPr txBox="1">
            <a:spLocks noGrp="1"/>
          </p:cNvSpPr>
          <p:nvPr>
            <p:ph type="body" idx="4"/>
          </p:nvPr>
        </p:nvSpPr>
        <p:spPr>
          <a:xfrm>
            <a:off x="437888" y="2002630"/>
            <a:ext cx="5267612" cy="440867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Noto Sans Symbols"/>
              <a:buChar char="❏"/>
            </a:pPr>
            <a:r>
              <a:rPr lang="en-US" sz="2200" b="1" dirty="0"/>
              <a:t>Collaborate</a:t>
            </a:r>
            <a:r>
              <a:rPr lang="en-US" sz="2200" dirty="0"/>
              <a:t> with international peers synchronously and asynchronously </a:t>
            </a:r>
            <a:endParaRPr sz="2200" dirty="0"/>
          </a:p>
          <a:p>
            <a:pPr marL="4572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Noto Sans Symbols"/>
              <a:buChar char="❏"/>
            </a:pPr>
            <a:r>
              <a:rPr lang="en-US" sz="2200" b="1" dirty="0"/>
              <a:t>Explore a UN SDG </a:t>
            </a:r>
            <a:r>
              <a:rPr lang="en-US" sz="2200" dirty="0"/>
              <a:t>with industry experts from the US and MENA</a:t>
            </a:r>
            <a:endParaRPr sz="2200" dirty="0"/>
          </a:p>
          <a:p>
            <a:pPr marL="4572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Noto Sans Symbols"/>
              <a:buChar char="❏"/>
            </a:pPr>
            <a:r>
              <a:rPr lang="en-US" sz="2200" b="1" dirty="0"/>
              <a:t>Engage </a:t>
            </a:r>
            <a:r>
              <a:rPr lang="en-US" sz="2200" dirty="0"/>
              <a:t>in experiential project-based learning with international peers</a:t>
            </a:r>
            <a:endParaRPr sz="2200" dirty="0"/>
          </a:p>
          <a:p>
            <a:pPr marL="4572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Noto Sans Symbols"/>
              <a:buChar char="❏"/>
            </a:pPr>
            <a:r>
              <a:rPr lang="en-US" sz="2200" b="1" dirty="0"/>
              <a:t>Present</a:t>
            </a:r>
            <a:r>
              <a:rPr lang="en-US" sz="2200" dirty="0"/>
              <a:t> their work at a </a:t>
            </a:r>
            <a:r>
              <a:rPr lang="en-US" sz="2200" b="1" dirty="0"/>
              <a:t>virtual student-led conference</a:t>
            </a:r>
            <a:endParaRPr sz="2200" dirty="0"/>
          </a:p>
          <a:p>
            <a:pPr marL="45720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Noto Sans Symbols"/>
              <a:buChar char="❏"/>
            </a:pPr>
            <a:r>
              <a:rPr lang="en-US" sz="2200" b="1" dirty="0"/>
              <a:t>Participate in career development workshops</a:t>
            </a:r>
            <a:r>
              <a:rPr lang="en-US" sz="2200" dirty="0"/>
              <a:t> to reflect on and articulate how participation in GSACS builds career-readiness</a:t>
            </a:r>
            <a:endParaRPr sz="2200"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6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4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635</Words>
  <Application>Microsoft Macintosh PowerPoint</Application>
  <PresentationFormat>Custom</PresentationFormat>
  <Paragraphs>114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COIL AT HOSTOS COMMITTEE</vt:lpstr>
      <vt:lpstr>PowerPoint Presentation</vt:lpstr>
      <vt:lpstr>The terms COIL and Virtual Exchange are  used interchangeably </vt:lpstr>
      <vt:lpstr>Why is COIL needed?</vt:lpstr>
      <vt:lpstr>PowerPoint Presentation</vt:lpstr>
      <vt:lpstr>COIL Basics</vt:lpstr>
      <vt:lpstr>PowerPoint Presentation</vt:lpstr>
      <vt:lpstr>Benefits of COIL</vt:lpstr>
      <vt:lpstr>Stevens Initiative Grant: GSACS Program Overview 2021-2023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COIL AT HOSTOS COMMITTEE</dc:title>
  <dc:creator>Amy Ramson</dc:creator>
  <cp:lastModifiedBy>Gamiel Ramson</cp:lastModifiedBy>
  <cp:revision>1</cp:revision>
  <dcterms:created xsi:type="dcterms:W3CDTF">2022-01-07T20:59:00Z</dcterms:created>
  <dcterms:modified xsi:type="dcterms:W3CDTF">2022-01-09T17:26:16Z</dcterms:modified>
</cp:coreProperties>
</file>