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80"/>
  </p:notesMasterIdLst>
  <p:sldIdLst>
    <p:sldId id="256" r:id="rId2"/>
    <p:sldId id="257" r:id="rId3"/>
    <p:sldId id="261" r:id="rId4"/>
    <p:sldId id="262" r:id="rId5"/>
    <p:sldId id="263" r:id="rId6"/>
    <p:sldId id="264" r:id="rId7"/>
    <p:sldId id="265" r:id="rId8"/>
    <p:sldId id="266" r:id="rId9"/>
    <p:sldId id="267" r:id="rId10"/>
    <p:sldId id="279" r:id="rId11"/>
    <p:sldId id="268" r:id="rId12"/>
    <p:sldId id="269" r:id="rId13"/>
    <p:sldId id="270" r:id="rId14"/>
    <p:sldId id="271" r:id="rId15"/>
    <p:sldId id="272" r:id="rId16"/>
    <p:sldId id="273" r:id="rId17"/>
    <p:sldId id="274" r:id="rId18"/>
    <p:sldId id="275" r:id="rId19"/>
    <p:sldId id="276" r:id="rId20"/>
    <p:sldId id="278"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114" d="100"/>
          <a:sy n="114" d="100"/>
        </p:scale>
        <p:origin x="468" y="102"/>
      </p:cViewPr>
      <p:guideLst/>
    </p:cSldViewPr>
  </p:slideViewPr>
  <p:notesTextViewPr>
    <p:cViewPr>
      <p:scale>
        <a:sx n="1" d="1"/>
        <a:sy n="1" d="1"/>
      </p:scale>
      <p:origin x="0" y="0"/>
    </p:cViewPr>
  </p:notesTextViewPr>
  <p:sorterViewPr>
    <p:cViewPr>
      <p:scale>
        <a:sx n="80" d="100"/>
        <a:sy n="80" d="100"/>
      </p:scale>
      <p:origin x="0" y="-221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684B2-910C-4A99-B7EC-34AF37C1BAC5}" type="datetimeFigureOut">
              <a:rPr lang="en-US" smtClean="0"/>
              <a:t>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54750-380E-4B0D-95C3-DCCB6D64FA80}" type="slidenum">
              <a:rPr lang="en-US" smtClean="0"/>
              <a:t>‹#›</a:t>
            </a:fld>
            <a:endParaRPr lang="en-US"/>
          </a:p>
        </p:txBody>
      </p:sp>
    </p:spTree>
    <p:extLst>
      <p:ext uri="{BB962C8B-B14F-4D97-AF65-F5344CB8AC3E}">
        <p14:creationId xmlns:p14="http://schemas.microsoft.com/office/powerpoint/2010/main" val="4221828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91A40-D7CF-4DC6-BA1D-ED9F1D0A5481}" type="slidenum">
              <a:rPr lang="en-US" smtClean="0"/>
              <a:pPr/>
              <a:t>76</a:t>
            </a:fld>
            <a:endParaRPr lang="en-US"/>
          </a:p>
        </p:txBody>
      </p:sp>
    </p:spTree>
    <p:extLst>
      <p:ext uri="{BB962C8B-B14F-4D97-AF65-F5344CB8AC3E}">
        <p14:creationId xmlns:p14="http://schemas.microsoft.com/office/powerpoint/2010/main" val="238664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5CCCA4-76B4-4232-B988-E0E54F3A6DA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4A957-D0AB-4AC1-A8E1-C5E5E66F138D}" type="slidenum">
              <a:rPr lang="en-US" smtClean="0"/>
              <a:t>‹#›</a:t>
            </a:fld>
            <a:endParaRPr lang="en-US"/>
          </a:p>
        </p:txBody>
      </p:sp>
    </p:spTree>
    <p:extLst>
      <p:ext uri="{BB962C8B-B14F-4D97-AF65-F5344CB8AC3E}">
        <p14:creationId xmlns:p14="http://schemas.microsoft.com/office/powerpoint/2010/main" val="201425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5CCCA4-76B4-4232-B988-E0E54F3A6DA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4A957-D0AB-4AC1-A8E1-C5E5E66F138D}" type="slidenum">
              <a:rPr lang="en-US" smtClean="0"/>
              <a:t>‹#›</a:t>
            </a:fld>
            <a:endParaRPr lang="en-US"/>
          </a:p>
        </p:txBody>
      </p:sp>
    </p:spTree>
    <p:extLst>
      <p:ext uri="{BB962C8B-B14F-4D97-AF65-F5344CB8AC3E}">
        <p14:creationId xmlns:p14="http://schemas.microsoft.com/office/powerpoint/2010/main" val="1434549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5CCCA4-76B4-4232-B988-E0E54F3A6DA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4A957-D0AB-4AC1-A8E1-C5E5E66F138D}" type="slidenum">
              <a:rPr lang="en-US" smtClean="0"/>
              <a:t>‹#›</a:t>
            </a:fld>
            <a:endParaRPr lang="en-US"/>
          </a:p>
        </p:txBody>
      </p:sp>
    </p:spTree>
    <p:extLst>
      <p:ext uri="{BB962C8B-B14F-4D97-AF65-F5344CB8AC3E}">
        <p14:creationId xmlns:p14="http://schemas.microsoft.com/office/powerpoint/2010/main" val="185409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5CCCA4-76B4-4232-B988-E0E54F3A6DA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4A957-D0AB-4AC1-A8E1-C5E5E66F138D}" type="slidenum">
              <a:rPr lang="en-US" smtClean="0"/>
              <a:t>‹#›</a:t>
            </a:fld>
            <a:endParaRPr lang="en-US"/>
          </a:p>
        </p:txBody>
      </p:sp>
    </p:spTree>
    <p:extLst>
      <p:ext uri="{BB962C8B-B14F-4D97-AF65-F5344CB8AC3E}">
        <p14:creationId xmlns:p14="http://schemas.microsoft.com/office/powerpoint/2010/main" val="180365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5CCCA4-76B4-4232-B988-E0E54F3A6DA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4A957-D0AB-4AC1-A8E1-C5E5E66F138D}" type="slidenum">
              <a:rPr lang="en-US" smtClean="0"/>
              <a:t>‹#›</a:t>
            </a:fld>
            <a:endParaRPr lang="en-US"/>
          </a:p>
        </p:txBody>
      </p:sp>
    </p:spTree>
    <p:extLst>
      <p:ext uri="{BB962C8B-B14F-4D97-AF65-F5344CB8AC3E}">
        <p14:creationId xmlns:p14="http://schemas.microsoft.com/office/powerpoint/2010/main" val="13386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5CCCA4-76B4-4232-B988-E0E54F3A6DA4}"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4A957-D0AB-4AC1-A8E1-C5E5E66F138D}" type="slidenum">
              <a:rPr lang="en-US" smtClean="0"/>
              <a:t>‹#›</a:t>
            </a:fld>
            <a:endParaRPr lang="en-US"/>
          </a:p>
        </p:txBody>
      </p:sp>
    </p:spTree>
    <p:extLst>
      <p:ext uri="{BB962C8B-B14F-4D97-AF65-F5344CB8AC3E}">
        <p14:creationId xmlns:p14="http://schemas.microsoft.com/office/powerpoint/2010/main" val="2416757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5CCCA4-76B4-4232-B988-E0E54F3A6DA4}"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4A957-D0AB-4AC1-A8E1-C5E5E66F138D}" type="slidenum">
              <a:rPr lang="en-US" smtClean="0"/>
              <a:t>‹#›</a:t>
            </a:fld>
            <a:endParaRPr lang="en-US"/>
          </a:p>
        </p:txBody>
      </p:sp>
    </p:spTree>
    <p:extLst>
      <p:ext uri="{BB962C8B-B14F-4D97-AF65-F5344CB8AC3E}">
        <p14:creationId xmlns:p14="http://schemas.microsoft.com/office/powerpoint/2010/main" val="309960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5CCCA4-76B4-4232-B988-E0E54F3A6DA4}"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14A957-D0AB-4AC1-A8E1-C5E5E66F138D}" type="slidenum">
              <a:rPr lang="en-US" smtClean="0"/>
              <a:t>‹#›</a:t>
            </a:fld>
            <a:endParaRPr lang="en-US"/>
          </a:p>
        </p:txBody>
      </p:sp>
    </p:spTree>
    <p:extLst>
      <p:ext uri="{BB962C8B-B14F-4D97-AF65-F5344CB8AC3E}">
        <p14:creationId xmlns:p14="http://schemas.microsoft.com/office/powerpoint/2010/main" val="30161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CCCA4-76B4-4232-B988-E0E54F3A6DA4}"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14A957-D0AB-4AC1-A8E1-C5E5E66F138D}" type="slidenum">
              <a:rPr lang="en-US" smtClean="0"/>
              <a:t>‹#›</a:t>
            </a:fld>
            <a:endParaRPr lang="en-US"/>
          </a:p>
        </p:txBody>
      </p:sp>
    </p:spTree>
    <p:extLst>
      <p:ext uri="{BB962C8B-B14F-4D97-AF65-F5344CB8AC3E}">
        <p14:creationId xmlns:p14="http://schemas.microsoft.com/office/powerpoint/2010/main" val="20744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5CCCA4-76B4-4232-B988-E0E54F3A6DA4}"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4A957-D0AB-4AC1-A8E1-C5E5E66F138D}" type="slidenum">
              <a:rPr lang="en-US" smtClean="0"/>
              <a:t>‹#›</a:t>
            </a:fld>
            <a:endParaRPr lang="en-US"/>
          </a:p>
        </p:txBody>
      </p:sp>
    </p:spTree>
    <p:extLst>
      <p:ext uri="{BB962C8B-B14F-4D97-AF65-F5344CB8AC3E}">
        <p14:creationId xmlns:p14="http://schemas.microsoft.com/office/powerpoint/2010/main" val="388120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5CCCA4-76B4-4232-B988-E0E54F3A6DA4}"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14A957-D0AB-4AC1-A8E1-C5E5E66F138D}" type="slidenum">
              <a:rPr lang="en-US" smtClean="0"/>
              <a:t>‹#›</a:t>
            </a:fld>
            <a:endParaRPr lang="en-US"/>
          </a:p>
        </p:txBody>
      </p:sp>
    </p:spTree>
    <p:extLst>
      <p:ext uri="{BB962C8B-B14F-4D97-AF65-F5344CB8AC3E}">
        <p14:creationId xmlns:p14="http://schemas.microsoft.com/office/powerpoint/2010/main" val="403838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CCCA4-76B4-4232-B988-E0E54F3A6DA4}" type="datetimeFigureOut">
              <a:rPr lang="en-US" smtClean="0"/>
              <a:t>11/2/2020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4A957-D0AB-4AC1-A8E1-C5E5E66F138D}" type="slidenum">
              <a:rPr lang="en-US" smtClean="0"/>
              <a:t>‹#›</a:t>
            </a:fld>
            <a:endParaRPr lang="en-US"/>
          </a:p>
        </p:txBody>
      </p:sp>
    </p:spTree>
    <p:extLst>
      <p:ext uri="{BB962C8B-B14F-4D97-AF65-F5344CB8AC3E}">
        <p14:creationId xmlns:p14="http://schemas.microsoft.com/office/powerpoint/2010/main" val="270367887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F8F6-7F13-4A7B-B2C7-2290079B48F9}"/>
              </a:ext>
            </a:extLst>
          </p:cNvPr>
          <p:cNvSpPr>
            <a:spLocks noGrp="1"/>
          </p:cNvSpPr>
          <p:nvPr>
            <p:ph type="ctrTitle"/>
          </p:nvPr>
        </p:nvSpPr>
        <p:spPr/>
        <p:txBody>
          <a:bodyPr/>
          <a:lstStyle/>
          <a:p>
            <a:r>
              <a:rPr lang="en-US" dirty="0"/>
              <a:t>Radiation Protection</a:t>
            </a:r>
          </a:p>
        </p:txBody>
      </p:sp>
      <p:sp>
        <p:nvSpPr>
          <p:cNvPr id="3" name="Subtitle 2">
            <a:extLst>
              <a:ext uri="{FF2B5EF4-FFF2-40B4-BE49-F238E27FC236}">
                <a16:creationId xmlns:a16="http://schemas.microsoft.com/office/drawing/2014/main" id="{8A94E78A-3B5F-4220-B604-8E558992FFD4}"/>
              </a:ext>
            </a:extLst>
          </p:cNvPr>
          <p:cNvSpPr>
            <a:spLocks noGrp="1"/>
          </p:cNvSpPr>
          <p:nvPr>
            <p:ph type="subTitle" idx="1"/>
          </p:nvPr>
        </p:nvSpPr>
        <p:spPr/>
        <p:txBody>
          <a:bodyPr/>
          <a:lstStyle/>
          <a:p>
            <a:r>
              <a:rPr lang="en-US" dirty="0"/>
              <a:t>Pre-Clinical</a:t>
            </a:r>
          </a:p>
        </p:txBody>
      </p:sp>
    </p:spTree>
    <p:extLst>
      <p:ext uri="{BB962C8B-B14F-4D97-AF65-F5344CB8AC3E}">
        <p14:creationId xmlns:p14="http://schemas.microsoft.com/office/powerpoint/2010/main" val="2962737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ALARA Concept</a:t>
            </a:r>
          </a:p>
        </p:txBody>
      </p:sp>
      <p:sp>
        <p:nvSpPr>
          <p:cNvPr id="3" name="Content Placeholder 2"/>
          <p:cNvSpPr>
            <a:spLocks noGrp="1"/>
          </p:cNvSpPr>
          <p:nvPr>
            <p:ph idx="1"/>
          </p:nvPr>
        </p:nvSpPr>
        <p:spPr>
          <a:xfrm>
            <a:off x="2209800" y="1412876"/>
            <a:ext cx="7772400" cy="4454525"/>
          </a:xfrm>
        </p:spPr>
        <p:txBody>
          <a:bodyPr/>
          <a:lstStyle/>
          <a:p>
            <a:r>
              <a:rPr lang="en-US" sz="2400" dirty="0"/>
              <a:t>The best way for radiologists and radiographers to do this is to conscientiously employ all appropriate radiation-control procedures, such as</a:t>
            </a:r>
          </a:p>
          <a:p>
            <a:pPr lvl="1"/>
            <a:r>
              <a:rPr lang="en-US" sz="2000" dirty="0"/>
              <a:t>Whenever applicable, applying the basic principles of time, distance, and shielding</a:t>
            </a:r>
          </a:p>
          <a:p>
            <a:pPr lvl="1"/>
            <a:r>
              <a:rPr lang="en-US" sz="2000" dirty="0"/>
              <a:t>Always adequately collimating the radiographic beam</a:t>
            </a:r>
          </a:p>
          <a:p>
            <a:pPr lvl="1"/>
            <a:r>
              <a:rPr lang="en-US" sz="2000" dirty="0"/>
              <a:t>Because continual use of such radiation protection awareness procedures ensures a high degree of safety from most radiation exposure, radiography is not considered a hazardous profession. </a:t>
            </a:r>
          </a:p>
        </p:txBody>
      </p:sp>
      <p:sp>
        <p:nvSpPr>
          <p:cNvPr id="6" name="Footer Placeholder 4"/>
          <p:cNvSpPr>
            <a:spLocks noGrp="1"/>
          </p:cNvSpPr>
          <p:nvPr>
            <p:ph type="ftr" sz="quarter" idx="11"/>
          </p:nvPr>
        </p:nvSpPr>
        <p:spPr>
          <a:xfrm>
            <a:off x="4648200" y="6356351"/>
            <a:ext cx="3048000" cy="365125"/>
          </a:xfrm>
        </p:spPr>
        <p:txBody>
          <a:bodyPr/>
          <a:lstStyle/>
          <a:p>
            <a:pPr>
              <a:defRPr/>
            </a:pP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10</a:t>
            </a:fld>
            <a:endParaRPr lang="en-US"/>
          </a:p>
        </p:txBody>
      </p:sp>
    </p:spTree>
    <p:extLst>
      <p:ext uri="{BB962C8B-B14F-4D97-AF65-F5344CB8AC3E}">
        <p14:creationId xmlns:p14="http://schemas.microsoft.com/office/powerpoint/2010/main" val="193291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dirty="0"/>
              <a:t>As Low as Reasonably Achievable (ALARA) Principle</a:t>
            </a:r>
          </a:p>
        </p:txBody>
      </p:sp>
      <p:sp>
        <p:nvSpPr>
          <p:cNvPr id="19459" name="Content Placeholder 2"/>
          <p:cNvSpPr>
            <a:spLocks noGrp="1"/>
          </p:cNvSpPr>
          <p:nvPr>
            <p:ph idx="1"/>
          </p:nvPr>
        </p:nvSpPr>
        <p:spPr/>
        <p:txBody>
          <a:bodyPr/>
          <a:lstStyle/>
          <a:p>
            <a:r>
              <a:rPr lang="en-US" dirty="0"/>
              <a:t>An acronym for </a:t>
            </a:r>
            <a:r>
              <a:rPr lang="en-US" i="1" dirty="0"/>
              <a:t>as</a:t>
            </a:r>
            <a:r>
              <a:rPr lang="en-US" dirty="0"/>
              <a:t> </a:t>
            </a:r>
            <a:r>
              <a:rPr lang="en-US" i="1" dirty="0"/>
              <a:t>low as reasonably achievable</a:t>
            </a:r>
          </a:p>
          <a:p>
            <a:r>
              <a:rPr lang="en-US" dirty="0"/>
              <a:t>Synonymous with the term </a:t>
            </a:r>
            <a:r>
              <a:rPr lang="en-US" i="1" dirty="0"/>
              <a:t>optimization for radiation protection (ORP)</a:t>
            </a:r>
          </a:p>
          <a:p>
            <a:r>
              <a:rPr lang="en-US" dirty="0"/>
              <a:t>Intention behind these concepts of radiologic practice is to keep radiation exposure and consequent dose to the lowest possible level.</a:t>
            </a:r>
          </a:p>
        </p:txBody>
      </p:sp>
      <p:sp>
        <p:nvSpPr>
          <p:cNvPr id="4" name="Slide Number Placeholder 3"/>
          <p:cNvSpPr>
            <a:spLocks noGrp="1"/>
          </p:cNvSpPr>
          <p:nvPr>
            <p:ph type="sldNum" sz="quarter" idx="12"/>
          </p:nvPr>
        </p:nvSpPr>
        <p:spPr/>
        <p:txBody>
          <a:bodyPr/>
          <a:lstStyle/>
          <a:p>
            <a:pPr>
              <a:defRPr/>
            </a:pPr>
            <a:fld id="{246192C8-11B8-42E4-B805-631764790BFA}" type="slidenum">
              <a:rPr lang="en-US" smtClean="0"/>
              <a:pPr>
                <a:defRPr/>
              </a:pPr>
              <a:t>11</a:t>
            </a:fld>
            <a:endParaRPr lang="en-US"/>
          </a:p>
        </p:txBody>
      </p:sp>
      <p:sp>
        <p:nvSpPr>
          <p:cNvPr id="6" name="Footer Placeholder 4"/>
          <p:cNvSpPr txBox="1">
            <a:spLocks/>
          </p:cNvSpPr>
          <p:nvPr/>
        </p:nvSpPr>
        <p:spPr>
          <a:xfrm>
            <a:off x="2743200" y="6400800"/>
            <a:ext cx="6781800" cy="3048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sz="1000" dirty="0"/>
          </a:p>
        </p:txBody>
      </p:sp>
    </p:spTree>
    <p:extLst>
      <p:ext uri="{BB962C8B-B14F-4D97-AF65-F5344CB8AC3E}">
        <p14:creationId xmlns:p14="http://schemas.microsoft.com/office/powerpoint/2010/main" val="3006984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839200" cy="1143000"/>
          </a:xfrm>
        </p:spPr>
        <p:txBody>
          <a:bodyPr>
            <a:normAutofit/>
          </a:bodyPr>
          <a:lstStyle/>
          <a:p>
            <a:r>
              <a:rPr lang="en-US" dirty="0"/>
              <a:t>Cardinal Rules of Radiation Protection</a:t>
            </a:r>
          </a:p>
        </p:txBody>
      </p:sp>
      <p:sp>
        <p:nvSpPr>
          <p:cNvPr id="3" name="Content Placeholder 2"/>
          <p:cNvSpPr>
            <a:spLocks noGrp="1"/>
          </p:cNvSpPr>
          <p:nvPr>
            <p:ph idx="1"/>
          </p:nvPr>
        </p:nvSpPr>
        <p:spPr/>
        <p:txBody>
          <a:bodyPr/>
          <a:lstStyle/>
          <a:p>
            <a:r>
              <a:rPr lang="en-US" dirty="0"/>
              <a:t>The three basic principles of radiation protection</a:t>
            </a:r>
          </a:p>
          <a:p>
            <a:pPr lvl="1"/>
            <a:r>
              <a:rPr lang="en-US" dirty="0"/>
              <a:t>Time</a:t>
            </a:r>
          </a:p>
          <a:p>
            <a:pPr lvl="1"/>
            <a:r>
              <a:rPr lang="en-US" dirty="0"/>
              <a:t>Distance</a:t>
            </a:r>
          </a:p>
          <a:p>
            <a:pPr lvl="1"/>
            <a:r>
              <a:rPr lang="en-US" dirty="0"/>
              <a:t>Shielding</a:t>
            </a:r>
          </a:p>
          <a:p>
            <a:r>
              <a:rPr lang="en-US" dirty="0"/>
              <a:t>These principles can be applied to the</a:t>
            </a:r>
          </a:p>
          <a:p>
            <a:pPr lvl="1"/>
            <a:r>
              <a:rPr lang="en-US" dirty="0"/>
              <a:t>Patient</a:t>
            </a:r>
          </a:p>
          <a:p>
            <a:pPr lvl="1"/>
            <a:r>
              <a:rPr lang="en-US" dirty="0"/>
              <a:t>Radiographer </a:t>
            </a:r>
          </a:p>
        </p:txBody>
      </p:sp>
      <p:sp>
        <p:nvSpPr>
          <p:cNvPr id="4" name="Slide Number Placeholder 3"/>
          <p:cNvSpPr>
            <a:spLocks noGrp="1"/>
          </p:cNvSpPr>
          <p:nvPr>
            <p:ph type="sldNum" sz="quarter" idx="12"/>
          </p:nvPr>
        </p:nvSpPr>
        <p:spPr/>
        <p:txBody>
          <a:bodyPr/>
          <a:lstStyle/>
          <a:p>
            <a:pPr>
              <a:defRPr/>
            </a:pPr>
            <a:fld id="{246192C8-11B8-42E4-B805-631764790BFA}" type="slidenum">
              <a:rPr lang="en-US" smtClean="0"/>
              <a:pPr>
                <a:defRPr/>
              </a:pPr>
              <a:t>12</a:t>
            </a:fld>
            <a:endParaRPr lang="en-US" dirty="0"/>
          </a:p>
        </p:txBody>
      </p:sp>
      <p:sp>
        <p:nvSpPr>
          <p:cNvPr id="6" name="Footer Placeholder 4"/>
          <p:cNvSpPr txBox="1">
            <a:spLocks/>
          </p:cNvSpPr>
          <p:nvPr/>
        </p:nvSpPr>
        <p:spPr>
          <a:xfrm>
            <a:off x="2743200" y="6400800"/>
            <a:ext cx="6781800" cy="3048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sz="1000" dirty="0"/>
          </a:p>
        </p:txBody>
      </p:sp>
    </p:spTree>
    <p:extLst>
      <p:ext uri="{BB962C8B-B14F-4D97-AF65-F5344CB8AC3E}">
        <p14:creationId xmlns:p14="http://schemas.microsoft.com/office/powerpoint/2010/main" val="290150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dirty="0"/>
              <a:t>Responsibility for Maintaining ALARA in the Medical Industry</a:t>
            </a:r>
          </a:p>
        </p:txBody>
      </p:sp>
      <p:sp>
        <p:nvSpPr>
          <p:cNvPr id="4" name="Slide Number Placeholder 3"/>
          <p:cNvSpPr>
            <a:spLocks noGrp="1"/>
          </p:cNvSpPr>
          <p:nvPr>
            <p:ph type="sldNum" sz="quarter" idx="12"/>
          </p:nvPr>
        </p:nvSpPr>
        <p:spPr/>
        <p:txBody>
          <a:bodyPr/>
          <a:lstStyle/>
          <a:p>
            <a:pPr>
              <a:defRPr/>
            </a:pPr>
            <a:fld id="{246192C8-11B8-42E4-B805-631764790BFA}" type="slidenum">
              <a:rPr lang="en-US" smtClean="0"/>
              <a:pPr>
                <a:defRPr/>
              </a:pPr>
              <a:t>13</a:t>
            </a:fld>
            <a:endParaRPr lang="en-US"/>
          </a:p>
        </p:txBody>
      </p:sp>
      <p:sp>
        <p:nvSpPr>
          <p:cNvPr id="6" name="Footer Placeholder 4"/>
          <p:cNvSpPr txBox="1">
            <a:spLocks/>
          </p:cNvSpPr>
          <p:nvPr/>
        </p:nvSpPr>
        <p:spPr>
          <a:xfrm>
            <a:off x="2743200" y="6400800"/>
            <a:ext cx="6781800" cy="3048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sz="1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00" t="5370" r="-1000" b="-5370"/>
          <a:stretch/>
        </p:blipFill>
        <p:spPr>
          <a:xfrm>
            <a:off x="3417841" y="1558925"/>
            <a:ext cx="5356318" cy="4800600"/>
          </a:xfrm>
          <a:prstGeom prst="rect">
            <a:avLst/>
          </a:prstGeom>
        </p:spPr>
      </p:pic>
    </p:spTree>
    <p:extLst>
      <p:ext uri="{BB962C8B-B14F-4D97-AF65-F5344CB8AC3E}">
        <p14:creationId xmlns:p14="http://schemas.microsoft.com/office/powerpoint/2010/main" val="47524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dirty="0"/>
              <a:t>Patient Protection and </a:t>
            </a:r>
            <a:br>
              <a:rPr lang="en-US" dirty="0"/>
            </a:br>
            <a:r>
              <a:rPr lang="en-US" dirty="0"/>
              <a:t>Patient Education</a:t>
            </a:r>
          </a:p>
        </p:txBody>
      </p:sp>
      <p:sp>
        <p:nvSpPr>
          <p:cNvPr id="21507" name="Content Placeholder 2"/>
          <p:cNvSpPr>
            <a:spLocks noGrp="1"/>
          </p:cNvSpPr>
          <p:nvPr>
            <p:ph idx="1"/>
          </p:nvPr>
        </p:nvSpPr>
        <p:spPr>
          <a:xfrm>
            <a:off x="2133600" y="1641476"/>
            <a:ext cx="4038600" cy="4454525"/>
          </a:xfrm>
        </p:spPr>
        <p:txBody>
          <a:bodyPr/>
          <a:lstStyle/>
          <a:p>
            <a:r>
              <a:rPr lang="en-US" sz="2000" dirty="0"/>
              <a:t>Educating patients about imaging procedures helps to ensure the highest quality of service.</a:t>
            </a:r>
          </a:p>
          <a:p>
            <a:r>
              <a:rPr lang="en-US" sz="2000" dirty="0"/>
              <a:t>Use appropriate and effective communication.</a:t>
            </a:r>
          </a:p>
          <a:p>
            <a:r>
              <a:rPr lang="en-US" sz="2000" dirty="0"/>
              <a:t>Answer questions about the potential risk of radiation exposure honestly</a:t>
            </a:r>
          </a:p>
          <a:p>
            <a:r>
              <a:rPr lang="en-US" sz="2000" dirty="0"/>
              <a:t>Inform patients of what needs to be done, if anything, as a follow-up to their examination</a:t>
            </a:r>
          </a:p>
        </p:txBody>
      </p:sp>
      <p:sp>
        <p:nvSpPr>
          <p:cNvPr id="4" name="Slide Number Placeholder 3"/>
          <p:cNvSpPr>
            <a:spLocks noGrp="1"/>
          </p:cNvSpPr>
          <p:nvPr>
            <p:ph type="sldNum" sz="quarter" idx="12"/>
          </p:nvPr>
        </p:nvSpPr>
        <p:spPr/>
        <p:txBody>
          <a:bodyPr/>
          <a:lstStyle/>
          <a:p>
            <a:pPr>
              <a:defRPr/>
            </a:pPr>
            <a:fld id="{246192C8-11B8-42E4-B805-631764790BFA}" type="slidenum">
              <a:rPr lang="en-US" smtClean="0"/>
              <a:pPr>
                <a:defRPr/>
              </a:pPr>
              <a:t>14</a:t>
            </a:fld>
            <a:endParaRPr lang="en-US"/>
          </a:p>
        </p:txBody>
      </p:sp>
      <p:sp>
        <p:nvSpPr>
          <p:cNvPr id="2" name="Rectangle 1"/>
          <p:cNvSpPr/>
          <p:nvPr/>
        </p:nvSpPr>
        <p:spPr>
          <a:xfrm>
            <a:off x="6895890" y="4693342"/>
            <a:ext cx="3944389" cy="830997"/>
          </a:xfrm>
          <a:prstGeom prst="rect">
            <a:avLst/>
          </a:prstGeom>
        </p:spPr>
        <p:txBody>
          <a:bodyPr wrap="square">
            <a:spAutoFit/>
          </a:bodyPr>
          <a:lstStyle/>
          <a:p>
            <a:r>
              <a:rPr lang="en-US" sz="1200" dirty="0"/>
              <a:t>Figure 1-4. (A) Patient protection. (B) Radiographer protection. Medical radiation exposure should always be kept as low as reasonably achievable (ALARA) for the patient and for imaging personnel. </a:t>
            </a:r>
          </a:p>
        </p:txBody>
      </p:sp>
      <p:pic>
        <p:nvPicPr>
          <p:cNvPr id="3" name="Picture 2"/>
          <p:cNvPicPr>
            <a:picLocks noChangeAspect="1"/>
          </p:cNvPicPr>
          <p:nvPr/>
        </p:nvPicPr>
        <p:blipFill>
          <a:blip r:embed="rId2" cstate="print"/>
          <a:stretch>
            <a:fillRect/>
          </a:stretch>
        </p:blipFill>
        <p:spPr>
          <a:xfrm>
            <a:off x="6527326" y="2021879"/>
            <a:ext cx="1880548" cy="2507397"/>
          </a:xfrm>
          <a:prstGeom prst="rect">
            <a:avLst/>
          </a:prstGeom>
        </p:spPr>
      </p:pic>
      <p:pic>
        <p:nvPicPr>
          <p:cNvPr id="6" name="Picture 5"/>
          <p:cNvPicPr>
            <a:picLocks noChangeAspect="1"/>
          </p:cNvPicPr>
          <p:nvPr/>
        </p:nvPicPr>
        <p:blipFill rotWithShape="1">
          <a:blip r:embed="rId3" cstate="print"/>
          <a:srcRect t="11625" b="7605"/>
          <a:stretch/>
        </p:blipFill>
        <p:spPr>
          <a:xfrm>
            <a:off x="9160350" y="1895752"/>
            <a:ext cx="2405702" cy="2590800"/>
          </a:xfrm>
          <a:prstGeom prst="rect">
            <a:avLst/>
          </a:prstGeom>
        </p:spPr>
      </p:pic>
      <p:sp>
        <p:nvSpPr>
          <p:cNvPr id="9" name="Footer Placeholder 4"/>
          <p:cNvSpPr txBox="1">
            <a:spLocks/>
          </p:cNvSpPr>
          <p:nvPr/>
        </p:nvSpPr>
        <p:spPr>
          <a:xfrm>
            <a:off x="2743200" y="6400800"/>
            <a:ext cx="6781800" cy="3048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sz="1000" dirty="0"/>
          </a:p>
        </p:txBody>
      </p:sp>
    </p:spTree>
    <p:extLst>
      <p:ext uri="{BB962C8B-B14F-4D97-AF65-F5344CB8AC3E}">
        <p14:creationId xmlns:p14="http://schemas.microsoft.com/office/powerpoint/2010/main" val="1515446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dirty="0"/>
              <a:t>Risk of Imaging Procedure Versus Potential Benefit</a:t>
            </a:r>
          </a:p>
        </p:txBody>
      </p:sp>
      <p:sp>
        <p:nvSpPr>
          <p:cNvPr id="22531" name="Content Placeholder 2"/>
          <p:cNvSpPr>
            <a:spLocks noGrp="1"/>
          </p:cNvSpPr>
          <p:nvPr>
            <p:ph idx="1"/>
          </p:nvPr>
        </p:nvSpPr>
        <p:spPr/>
        <p:txBody>
          <a:bodyPr/>
          <a:lstStyle/>
          <a:p>
            <a:r>
              <a:rPr lang="en-US" dirty="0"/>
              <a:t>Risk (in general terms)</a:t>
            </a:r>
          </a:p>
          <a:p>
            <a:pPr lvl="1"/>
            <a:r>
              <a:rPr lang="en-US" dirty="0"/>
              <a:t>The probability of injury, ailment, or death resulting from an activity</a:t>
            </a:r>
          </a:p>
          <a:p>
            <a:r>
              <a:rPr lang="en-US" dirty="0"/>
              <a:t>Risk (in the medical industry) with reference to the radiation sciences</a:t>
            </a:r>
          </a:p>
          <a:p>
            <a:pPr lvl="1"/>
            <a:r>
              <a:rPr lang="en-US" dirty="0"/>
              <a:t>The possibility of inducing a radiogenic cancer or genetic defect after irradiation</a:t>
            </a:r>
          </a:p>
          <a:p>
            <a:r>
              <a:rPr lang="en-US" dirty="0"/>
              <a:t>Willingness to accept risk</a:t>
            </a:r>
          </a:p>
          <a:p>
            <a:pPr lvl="1"/>
            <a:r>
              <a:rPr lang="en-US" dirty="0"/>
              <a:t>Perception that the potential benefit to be obtained is greater than the risk involved.</a:t>
            </a:r>
          </a:p>
        </p:txBody>
      </p:sp>
      <p:sp>
        <p:nvSpPr>
          <p:cNvPr id="4" name="Slide Number Placeholder 3"/>
          <p:cNvSpPr>
            <a:spLocks noGrp="1"/>
          </p:cNvSpPr>
          <p:nvPr>
            <p:ph type="sldNum" sz="quarter" idx="12"/>
          </p:nvPr>
        </p:nvSpPr>
        <p:spPr/>
        <p:txBody>
          <a:bodyPr/>
          <a:lstStyle/>
          <a:p>
            <a:pPr>
              <a:defRPr/>
            </a:pPr>
            <a:fld id="{246192C8-11B8-42E4-B805-631764790BFA}" type="slidenum">
              <a:rPr lang="en-US" smtClean="0"/>
              <a:pPr>
                <a:defRPr/>
              </a:pPr>
              <a:t>15</a:t>
            </a:fld>
            <a:endParaRPr lang="en-US"/>
          </a:p>
        </p:txBody>
      </p:sp>
      <p:sp>
        <p:nvSpPr>
          <p:cNvPr id="6" name="Footer Placeholder 4"/>
          <p:cNvSpPr txBox="1">
            <a:spLocks/>
          </p:cNvSpPr>
          <p:nvPr/>
        </p:nvSpPr>
        <p:spPr>
          <a:xfrm>
            <a:off x="2743200" y="6400800"/>
            <a:ext cx="6781800" cy="3048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sz="1000" dirty="0"/>
          </a:p>
        </p:txBody>
      </p:sp>
    </p:spTree>
    <p:extLst>
      <p:ext uri="{BB962C8B-B14F-4D97-AF65-F5344CB8AC3E}">
        <p14:creationId xmlns:p14="http://schemas.microsoft.com/office/powerpoint/2010/main" val="2623802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US" dirty="0"/>
              <a:t>Background Equivalent </a:t>
            </a:r>
            <a:br>
              <a:rPr lang="en-US" dirty="0"/>
            </a:br>
            <a:r>
              <a:rPr lang="en-US" dirty="0"/>
              <a:t>Radiation Time (BERT)</a:t>
            </a:r>
          </a:p>
        </p:txBody>
      </p:sp>
      <p:sp>
        <p:nvSpPr>
          <p:cNvPr id="23555" name="Content Placeholder 2"/>
          <p:cNvSpPr>
            <a:spLocks noGrp="1"/>
          </p:cNvSpPr>
          <p:nvPr>
            <p:ph idx="1"/>
          </p:nvPr>
        </p:nvSpPr>
        <p:spPr/>
        <p:txBody>
          <a:bodyPr/>
          <a:lstStyle/>
          <a:p>
            <a:r>
              <a:rPr lang="en-US" dirty="0"/>
              <a:t>A method that can be used to improve understanding and reduce fear and anxiety for the patient. </a:t>
            </a:r>
          </a:p>
          <a:p>
            <a:r>
              <a:rPr lang="en-US" dirty="0"/>
              <a:t>Compares the amount of radiation received with natural background radiation received over a given period of time (see Table 1-1 in  textbook)</a:t>
            </a:r>
          </a:p>
          <a:p>
            <a:r>
              <a:rPr lang="en-US" dirty="0"/>
              <a:t>Based on an annual U.S. population exposure of approximately 3 </a:t>
            </a:r>
            <a:r>
              <a:rPr lang="en-US" dirty="0" err="1"/>
              <a:t>mSv</a:t>
            </a:r>
            <a:r>
              <a:rPr lang="en-US" dirty="0"/>
              <a:t> per year </a:t>
            </a:r>
          </a:p>
        </p:txBody>
      </p:sp>
      <p:sp>
        <p:nvSpPr>
          <p:cNvPr id="4" name="Slide Number Placeholder 3"/>
          <p:cNvSpPr>
            <a:spLocks noGrp="1"/>
          </p:cNvSpPr>
          <p:nvPr>
            <p:ph type="sldNum" sz="quarter" idx="12"/>
          </p:nvPr>
        </p:nvSpPr>
        <p:spPr/>
        <p:txBody>
          <a:bodyPr/>
          <a:lstStyle/>
          <a:p>
            <a:pPr>
              <a:defRPr/>
            </a:pPr>
            <a:fld id="{246192C8-11B8-42E4-B805-631764790BFA}" type="slidenum">
              <a:rPr lang="en-US" smtClean="0"/>
              <a:pPr>
                <a:defRPr/>
              </a:pPr>
              <a:t>16</a:t>
            </a:fld>
            <a:endParaRPr lang="en-US"/>
          </a:p>
        </p:txBody>
      </p:sp>
      <p:sp>
        <p:nvSpPr>
          <p:cNvPr id="6" name="Footer Placeholder 4"/>
          <p:cNvSpPr txBox="1">
            <a:spLocks/>
          </p:cNvSpPr>
          <p:nvPr/>
        </p:nvSpPr>
        <p:spPr>
          <a:xfrm>
            <a:off x="2743200" y="6400800"/>
            <a:ext cx="6781800" cy="3048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sz="1000" dirty="0"/>
          </a:p>
        </p:txBody>
      </p:sp>
    </p:spTree>
    <p:extLst>
      <p:ext uri="{BB962C8B-B14F-4D97-AF65-F5344CB8AC3E}">
        <p14:creationId xmlns:p14="http://schemas.microsoft.com/office/powerpoint/2010/main" val="4173004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133600" y="76200"/>
            <a:ext cx="7772400" cy="1447800"/>
          </a:xfrm>
        </p:spPr>
        <p:txBody>
          <a:bodyPr>
            <a:normAutofit/>
          </a:bodyPr>
          <a:lstStyle/>
          <a:p>
            <a:r>
              <a:rPr lang="en-US" sz="3600" dirty="0"/>
              <a:t>Advantages of the BERT Method When It Is Used Appropriately</a:t>
            </a:r>
          </a:p>
        </p:txBody>
      </p:sp>
      <p:sp>
        <p:nvSpPr>
          <p:cNvPr id="24579" name="Content Placeholder 2"/>
          <p:cNvSpPr>
            <a:spLocks noGrp="1"/>
          </p:cNvSpPr>
          <p:nvPr>
            <p:ph idx="1"/>
          </p:nvPr>
        </p:nvSpPr>
        <p:spPr/>
        <p:txBody>
          <a:bodyPr/>
          <a:lstStyle/>
          <a:p>
            <a:r>
              <a:rPr lang="en-US" dirty="0"/>
              <a:t>BERT does not imply radiation risk; it is simply a means for comparison.</a:t>
            </a:r>
          </a:p>
          <a:p>
            <a:r>
              <a:rPr lang="en-US" dirty="0"/>
              <a:t>BERT emphasizes that radiation is an innate part of our environment.</a:t>
            </a:r>
          </a:p>
          <a:p>
            <a:r>
              <a:rPr lang="en-US" dirty="0"/>
              <a:t>The answer given in terms of BERT is easy for the patient to comprehend.</a:t>
            </a:r>
          </a:p>
        </p:txBody>
      </p:sp>
      <p:sp>
        <p:nvSpPr>
          <p:cNvPr id="4" name="Slide Number Placeholder 3"/>
          <p:cNvSpPr>
            <a:spLocks noGrp="1"/>
          </p:cNvSpPr>
          <p:nvPr>
            <p:ph type="sldNum" sz="quarter" idx="12"/>
          </p:nvPr>
        </p:nvSpPr>
        <p:spPr/>
        <p:txBody>
          <a:bodyPr/>
          <a:lstStyle/>
          <a:p>
            <a:pPr>
              <a:defRPr/>
            </a:pPr>
            <a:fld id="{246192C8-11B8-42E4-B805-631764790BFA}" type="slidenum">
              <a:rPr lang="en-US" smtClean="0"/>
              <a:pPr>
                <a:defRPr/>
              </a:pPr>
              <a:t>17</a:t>
            </a:fld>
            <a:endParaRPr lang="en-US"/>
          </a:p>
        </p:txBody>
      </p:sp>
      <p:sp>
        <p:nvSpPr>
          <p:cNvPr id="6" name="Footer Placeholder 4"/>
          <p:cNvSpPr txBox="1">
            <a:spLocks/>
          </p:cNvSpPr>
          <p:nvPr/>
        </p:nvSpPr>
        <p:spPr>
          <a:xfrm>
            <a:off x="2743200" y="6400800"/>
            <a:ext cx="6781800" cy="3048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sz="1000" dirty="0"/>
          </a:p>
        </p:txBody>
      </p:sp>
    </p:spTree>
    <p:extLst>
      <p:ext uri="{BB962C8B-B14F-4D97-AF65-F5344CB8AC3E}">
        <p14:creationId xmlns:p14="http://schemas.microsoft.com/office/powerpoint/2010/main" val="39938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Increased Radiation </a:t>
            </a:r>
            <a:br>
              <a:rPr lang="en-US" dirty="0"/>
            </a:br>
            <a:r>
              <a:rPr lang="en-US" dirty="0"/>
              <a:t>Sensitivity of Children</a:t>
            </a:r>
          </a:p>
        </p:txBody>
      </p:sp>
      <p:sp>
        <p:nvSpPr>
          <p:cNvPr id="3" name="Content Placeholder 2"/>
          <p:cNvSpPr>
            <a:spLocks noGrp="1"/>
          </p:cNvSpPr>
          <p:nvPr>
            <p:ph idx="1"/>
          </p:nvPr>
        </p:nvSpPr>
        <p:spPr/>
        <p:txBody>
          <a:bodyPr/>
          <a:lstStyle/>
          <a:p>
            <a:r>
              <a:rPr lang="en-US" dirty="0"/>
              <a:t>Children are significantly more radiation sensitive than are adults.</a:t>
            </a:r>
          </a:p>
          <a:p>
            <a:r>
              <a:rPr lang="en-US" dirty="0"/>
              <a:t>Studies have shown that the more radiation exposure a child receives the more likely for them to develop cancer later in life.</a:t>
            </a:r>
          </a:p>
        </p:txBody>
      </p:sp>
      <p:sp>
        <p:nvSpPr>
          <p:cNvPr id="5" name="Slide Number Placeholder 4"/>
          <p:cNvSpPr>
            <a:spLocks noGrp="1"/>
          </p:cNvSpPr>
          <p:nvPr>
            <p:ph type="sldNum" sz="quarter" idx="12"/>
          </p:nvPr>
        </p:nvSpPr>
        <p:spPr/>
        <p:txBody>
          <a:bodyPr/>
          <a:lstStyle/>
          <a:p>
            <a:pPr>
              <a:defRPr/>
            </a:pPr>
            <a:fld id="{246192C8-11B8-42E4-B805-631764790BFA}" type="slidenum">
              <a:rPr lang="en-US" smtClean="0"/>
              <a:pPr>
                <a:defRPr/>
              </a:pPr>
              <a:t>18</a:t>
            </a:fld>
            <a:endParaRPr lang="en-US" dirty="0"/>
          </a:p>
        </p:txBody>
      </p:sp>
      <p:sp>
        <p:nvSpPr>
          <p:cNvPr id="6" name="Footer Placeholder 4"/>
          <p:cNvSpPr txBox="1">
            <a:spLocks/>
          </p:cNvSpPr>
          <p:nvPr/>
        </p:nvSpPr>
        <p:spPr>
          <a:xfrm>
            <a:off x="2743200" y="6400800"/>
            <a:ext cx="6781800" cy="3048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sz="1000" dirty="0"/>
          </a:p>
        </p:txBody>
      </p:sp>
    </p:spTree>
    <p:extLst>
      <p:ext uri="{BB962C8B-B14F-4D97-AF65-F5344CB8AC3E}">
        <p14:creationId xmlns:p14="http://schemas.microsoft.com/office/powerpoint/2010/main" val="3367071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t>Annual Limit for Occupationally Exposed Personnel (Cont.)</a:t>
            </a:r>
          </a:p>
        </p:txBody>
      </p:sp>
      <p:sp>
        <p:nvSpPr>
          <p:cNvPr id="3" name="Content Placeholder 2"/>
          <p:cNvSpPr>
            <a:spLocks noGrp="1"/>
          </p:cNvSpPr>
          <p:nvPr>
            <p:ph idx="1"/>
          </p:nvPr>
        </p:nvSpPr>
        <p:spPr>
          <a:xfrm>
            <a:off x="1905000" y="1676401"/>
            <a:ext cx="8382000" cy="4454525"/>
          </a:xfrm>
        </p:spPr>
        <p:txBody>
          <a:bodyPr>
            <a:normAutofit/>
          </a:bodyPr>
          <a:lstStyle/>
          <a:p>
            <a:pPr>
              <a:spcBef>
                <a:spcPts val="0"/>
              </a:spcBef>
            </a:pPr>
            <a:r>
              <a:rPr lang="en-US" dirty="0"/>
              <a:t>Allowance for a larger </a:t>
            </a:r>
            <a:r>
              <a:rPr lang="en-US" dirty="0" err="1"/>
              <a:t>EqD</a:t>
            </a:r>
            <a:r>
              <a:rPr lang="en-US" dirty="0"/>
              <a:t> for radiation workers</a:t>
            </a:r>
          </a:p>
          <a:p>
            <a:pPr lvl="1">
              <a:spcBef>
                <a:spcPts val="0"/>
              </a:spcBef>
            </a:pPr>
            <a:r>
              <a:rPr lang="en-US" dirty="0"/>
              <a:t>Valid reasons exist for allowance of a larger </a:t>
            </a:r>
            <a:r>
              <a:rPr lang="en-US" dirty="0" err="1"/>
              <a:t>EqD</a:t>
            </a:r>
            <a:r>
              <a:rPr lang="en-US" dirty="0"/>
              <a:t> for radiation workers.</a:t>
            </a:r>
          </a:p>
          <a:p>
            <a:pPr lvl="2">
              <a:spcBef>
                <a:spcPts val="0"/>
              </a:spcBef>
            </a:pPr>
            <a:r>
              <a:rPr lang="en-US" dirty="0"/>
              <a:t>The workforce in radiation-related jobs is small when compared with the population as a whole.</a:t>
            </a:r>
          </a:p>
          <a:p>
            <a:pPr lvl="2">
              <a:spcBef>
                <a:spcPts val="0"/>
              </a:spcBef>
            </a:pPr>
            <a:r>
              <a:rPr lang="en-US" dirty="0"/>
              <a:t>The amount of radiation received by this workforce can be larger than the amount received by the general public without alteration in the genetically significant dose (GSD).</a:t>
            </a:r>
          </a:p>
          <a:p>
            <a:pPr lvl="1">
              <a:spcBef>
                <a:spcPts val="0"/>
              </a:spcBef>
            </a:pPr>
            <a:r>
              <a:rPr lang="en-US" dirty="0"/>
              <a:t>Although the radiographer and other diagnostic imaging personnel are allowed to absorb more radiation, the </a:t>
            </a:r>
            <a:r>
              <a:rPr lang="en-US" dirty="0" err="1"/>
              <a:t>EqD</a:t>
            </a:r>
            <a:r>
              <a:rPr lang="en-US" dirty="0"/>
              <a:t> received must be minimized whenever possible to reduce the potential for</a:t>
            </a:r>
          </a:p>
          <a:p>
            <a:pPr lvl="2">
              <a:spcBef>
                <a:spcPts val="0"/>
              </a:spcBef>
            </a:pPr>
            <a:r>
              <a:rPr lang="en-US" dirty="0"/>
              <a:t>Somatic damage </a:t>
            </a:r>
          </a:p>
          <a:p>
            <a:pPr lvl="2">
              <a:spcBef>
                <a:spcPts val="0"/>
              </a:spcBef>
            </a:pPr>
            <a:r>
              <a:rPr lang="en-US" dirty="0"/>
              <a:t>Genetic damage</a:t>
            </a:r>
          </a:p>
          <a:p>
            <a:pPr>
              <a:spcBef>
                <a:spcPts val="0"/>
              </a:spcBef>
            </a:pPr>
            <a:endParaRPr lang="en-US" dirty="0"/>
          </a:p>
          <a:p>
            <a:pPr>
              <a:spcBef>
                <a:spcPts val="0"/>
              </a:spcBef>
            </a:pPr>
            <a:endParaRPr lang="en-US" dirty="0"/>
          </a:p>
        </p:txBody>
      </p:sp>
      <p:sp>
        <p:nvSpPr>
          <p:cNvPr id="7" name="Footer Placeholder 4"/>
          <p:cNvSpPr>
            <a:spLocks noGrp="1"/>
          </p:cNvSpPr>
          <p:nvPr>
            <p:ph type="ftr" sz="quarter" idx="11"/>
          </p:nvPr>
        </p:nvSpPr>
        <p:spPr>
          <a:xfrm>
            <a:off x="4648200" y="6356351"/>
            <a:ext cx="3048000" cy="365125"/>
          </a:xfrm>
        </p:spPr>
        <p:txBody>
          <a:bodyPr/>
          <a:lstStyle/>
          <a:p>
            <a:pPr>
              <a:defRPr/>
            </a:pPr>
            <a:endParaRPr lang="en-US" sz="1000" dirty="0"/>
          </a:p>
        </p:txBody>
      </p:sp>
      <p:sp>
        <p:nvSpPr>
          <p:cNvPr id="5" name="Slide Number Placeholder 4"/>
          <p:cNvSpPr>
            <a:spLocks noGrp="1"/>
          </p:cNvSpPr>
          <p:nvPr>
            <p:ph type="sldNum" sz="quarter" idx="12"/>
          </p:nvPr>
        </p:nvSpPr>
        <p:spPr/>
        <p:txBody>
          <a:bodyPr/>
          <a:lstStyle/>
          <a:p>
            <a:fld id="{70B80D40-EE94-46D0-B8CF-D55DD462C4BF}" type="slidenum">
              <a:rPr lang="en-US" smtClean="0"/>
              <a:pPr/>
              <a:t>19</a:t>
            </a:fld>
            <a:endParaRPr lang="en-US"/>
          </a:p>
        </p:txBody>
      </p:sp>
    </p:spTree>
    <p:extLst>
      <p:ext uri="{BB962C8B-B14F-4D97-AF65-F5344CB8AC3E}">
        <p14:creationId xmlns:p14="http://schemas.microsoft.com/office/powerpoint/2010/main" val="197087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X-rays?</a:t>
            </a:r>
          </a:p>
        </p:txBody>
      </p:sp>
      <p:sp>
        <p:nvSpPr>
          <p:cNvPr id="3" name="Content Placeholder 2"/>
          <p:cNvSpPr>
            <a:spLocks noGrp="1"/>
          </p:cNvSpPr>
          <p:nvPr>
            <p:ph idx="1"/>
          </p:nvPr>
        </p:nvSpPr>
        <p:spPr/>
        <p:txBody>
          <a:bodyPr/>
          <a:lstStyle/>
          <a:p>
            <a:r>
              <a:rPr lang="en-US" dirty="0"/>
              <a:t>A form of ionizing radiation</a:t>
            </a:r>
          </a:p>
          <a:p>
            <a:r>
              <a:rPr lang="en-US" i="1" dirty="0"/>
              <a:t>Ionizing radiation</a:t>
            </a:r>
            <a:r>
              <a:rPr lang="en-US" b="1" dirty="0"/>
              <a:t> </a:t>
            </a:r>
            <a:r>
              <a:rPr lang="en-US" dirty="0"/>
              <a:t>is radiation that produces positively and  negatively charged particles (ions) when passing through matter.</a:t>
            </a:r>
          </a:p>
          <a:p>
            <a:r>
              <a:rPr lang="en-US" dirty="0"/>
              <a:t>The production of these ions is the event that may cause injury in normal biologic tissue.</a:t>
            </a:r>
          </a:p>
          <a:p>
            <a:endParaRPr lang="en-US" dirty="0"/>
          </a:p>
        </p:txBody>
      </p:sp>
      <p:sp>
        <p:nvSpPr>
          <p:cNvPr id="4" name="Slide Number Placeholder 3"/>
          <p:cNvSpPr>
            <a:spLocks noGrp="1"/>
          </p:cNvSpPr>
          <p:nvPr>
            <p:ph type="sldNum" sz="quarter" idx="12"/>
          </p:nvPr>
        </p:nvSpPr>
        <p:spPr/>
        <p:txBody>
          <a:bodyPr/>
          <a:lstStyle/>
          <a:p>
            <a:pPr>
              <a:defRPr/>
            </a:pPr>
            <a:fld id="{246192C8-11B8-42E4-B805-631764790BFA}" type="slidenum">
              <a:rPr lang="en-US" smtClean="0"/>
              <a:pPr>
                <a:defRPr/>
              </a:pPr>
              <a:t>2</a:t>
            </a:fld>
            <a:endParaRPr lang="en-US" dirty="0"/>
          </a:p>
        </p:txBody>
      </p:sp>
      <p:sp>
        <p:nvSpPr>
          <p:cNvPr id="7" name="Footer Placeholder 4"/>
          <p:cNvSpPr txBox="1">
            <a:spLocks/>
          </p:cNvSpPr>
          <p:nvPr/>
        </p:nvSpPr>
        <p:spPr>
          <a:xfrm>
            <a:off x="2743200" y="6400800"/>
            <a:ext cx="6781800" cy="3048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sz="1000" dirty="0"/>
          </a:p>
        </p:txBody>
      </p:sp>
    </p:spTree>
    <p:extLst>
      <p:ext uri="{BB962C8B-B14F-4D97-AF65-F5344CB8AC3E}">
        <p14:creationId xmlns:p14="http://schemas.microsoft.com/office/powerpoint/2010/main" val="90695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Monitoring</a:t>
            </a:r>
          </a:p>
        </p:txBody>
      </p:sp>
      <p:sp>
        <p:nvSpPr>
          <p:cNvPr id="3" name="Content Placeholder 2"/>
          <p:cNvSpPr>
            <a:spLocks noGrp="1"/>
          </p:cNvSpPr>
          <p:nvPr>
            <p:ph idx="1"/>
          </p:nvPr>
        </p:nvSpPr>
        <p:spPr/>
        <p:txBody>
          <a:bodyPr/>
          <a:lstStyle/>
          <a:p>
            <a:r>
              <a:rPr lang="en-US" dirty="0"/>
              <a:t>Requirement for personnel monitoring</a:t>
            </a:r>
          </a:p>
          <a:p>
            <a:pPr lvl="1"/>
            <a:r>
              <a:rPr lang="en-US" dirty="0"/>
              <a:t>Personnel </a:t>
            </a:r>
            <a:r>
              <a:rPr lang="en-US" dirty="0" err="1"/>
              <a:t>dosimetry</a:t>
            </a:r>
            <a:r>
              <a:rPr lang="en-US" dirty="0"/>
              <a:t>—the monitoring of equivalent dose to any person occupationally exposed on a regular basis to ionizing radiation.</a:t>
            </a:r>
          </a:p>
          <a:p>
            <a:pPr lvl="1"/>
            <a:r>
              <a:rPr lang="en-US" dirty="0"/>
              <a:t>Ensure that occupational radiation exposure levels are kept well below annual effective dose (</a:t>
            </a:r>
            <a:r>
              <a:rPr lang="en-US" dirty="0" err="1"/>
              <a:t>EfD</a:t>
            </a:r>
            <a:r>
              <a:rPr lang="en-US" dirty="0"/>
              <a:t>) limits</a:t>
            </a:r>
          </a:p>
          <a:p>
            <a:pPr lvl="1"/>
            <a:r>
              <a:rPr lang="en-US" dirty="0"/>
              <a:t>Create awareness of various radiation exposure monitoring devices and their functions</a:t>
            </a:r>
          </a:p>
        </p:txBody>
      </p:sp>
      <p:sp>
        <p:nvSpPr>
          <p:cNvPr id="8" name="Footer Placeholder 4"/>
          <p:cNvSpPr>
            <a:spLocks noGrp="1"/>
          </p:cNvSpPr>
          <p:nvPr>
            <p:ph type="ftr" sz="quarter" idx="11"/>
          </p:nvPr>
        </p:nvSpPr>
        <p:spPr>
          <a:xfrm>
            <a:off x="4648200" y="6356351"/>
            <a:ext cx="3048000" cy="365125"/>
          </a:xfrm>
        </p:spPr>
        <p:txBody>
          <a:bodyPr/>
          <a:lstStyle/>
          <a:p>
            <a:pPr>
              <a:defRPr/>
            </a:pPr>
            <a:endParaRPr lang="en-US" sz="1000" dirty="0"/>
          </a:p>
        </p:txBody>
      </p:sp>
      <p:sp>
        <p:nvSpPr>
          <p:cNvPr id="6" name="Slide Number Placeholder 5"/>
          <p:cNvSpPr>
            <a:spLocks noGrp="1"/>
          </p:cNvSpPr>
          <p:nvPr>
            <p:ph type="sldNum" sz="quarter" idx="12"/>
          </p:nvPr>
        </p:nvSpPr>
        <p:spPr/>
        <p:txBody>
          <a:bodyPr/>
          <a:lstStyle/>
          <a:p>
            <a:fld id="{93503534-FD13-4F6B-8D85-A68F4BAC918D}" type="slidenum">
              <a:rPr lang="en-US" smtClean="0"/>
              <a:pPr/>
              <a:t>20</a:t>
            </a:fld>
            <a:endParaRPr lang="en-US" dirty="0"/>
          </a:p>
        </p:txBody>
      </p:sp>
    </p:spTree>
    <p:extLst>
      <p:ext uri="{BB962C8B-B14F-4D97-AF65-F5344CB8AC3E}">
        <p14:creationId xmlns:p14="http://schemas.microsoft.com/office/powerpoint/2010/main" val="3507210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Dose-Reduction Methods </a:t>
            </a:r>
            <a:br>
              <a:rPr lang="en-US" dirty="0"/>
            </a:br>
            <a:r>
              <a:rPr lang="en-US" dirty="0"/>
              <a:t>and Techniques</a:t>
            </a:r>
          </a:p>
        </p:txBody>
      </p:sp>
      <p:sp>
        <p:nvSpPr>
          <p:cNvPr id="3" name="Content Placeholder 2"/>
          <p:cNvSpPr>
            <a:spLocks noGrp="1"/>
          </p:cNvSpPr>
          <p:nvPr>
            <p:ph idx="1"/>
          </p:nvPr>
        </p:nvSpPr>
        <p:spPr/>
        <p:txBody>
          <a:bodyPr/>
          <a:lstStyle/>
          <a:p>
            <a:r>
              <a:rPr lang="en-US" dirty="0"/>
              <a:t>Avoiding repeat imaging</a:t>
            </a:r>
          </a:p>
          <a:p>
            <a:pPr lvl="1"/>
            <a:r>
              <a:rPr lang="en-US" dirty="0"/>
              <a:t>Eliminate additional exposure</a:t>
            </a:r>
          </a:p>
          <a:p>
            <a:r>
              <a:rPr lang="en-US" dirty="0"/>
              <a:t>The patient as a source of scattered radiation</a:t>
            </a:r>
          </a:p>
          <a:p>
            <a:pPr lvl="1"/>
            <a:r>
              <a:rPr lang="en-US" dirty="0"/>
              <a:t>During a diagnostic examination, the patient becomes a source of scattered radiation as a consequence of the Compton interaction process.</a:t>
            </a:r>
          </a:p>
          <a:p>
            <a:pPr lvl="1"/>
            <a:r>
              <a:rPr lang="en-US" dirty="0"/>
              <a:t>At a 90-degree angle to the primary x-ray beam at a distance of 1 m, the scattered x-ray intensity is generally approximately 1/1000 of the intensity of the primary x-ray beam.</a:t>
            </a:r>
          </a:p>
        </p:txBody>
      </p:sp>
      <p:sp>
        <p:nvSpPr>
          <p:cNvPr id="8" name="Footer Placeholder 4"/>
          <p:cNvSpPr>
            <a:spLocks noGrp="1"/>
          </p:cNvSpPr>
          <p:nvPr>
            <p:ph type="ftr" sz="quarter" idx="11"/>
          </p:nvPr>
        </p:nvSpPr>
        <p:spPr>
          <a:xfrm>
            <a:off x="4648200" y="6356351"/>
            <a:ext cx="3048000" cy="365125"/>
          </a:xfrm>
        </p:spPr>
        <p:txBody>
          <a:bodyPr/>
          <a:lstStyle/>
          <a:p>
            <a:pPr>
              <a:defRPr/>
            </a:pP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21</a:t>
            </a:fld>
            <a:endParaRPr lang="en-US"/>
          </a:p>
        </p:txBody>
      </p:sp>
    </p:spTree>
    <p:extLst>
      <p:ext uri="{BB962C8B-B14F-4D97-AF65-F5344CB8AC3E}">
        <p14:creationId xmlns:p14="http://schemas.microsoft.com/office/powerpoint/2010/main" val="1152239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t>Dose-Reduction Methods and Techniques (Cont.)</a:t>
            </a:r>
          </a:p>
        </p:txBody>
      </p:sp>
      <p:sp>
        <p:nvSpPr>
          <p:cNvPr id="3" name="Content Placeholder 2"/>
          <p:cNvSpPr>
            <a:spLocks noGrp="1"/>
          </p:cNvSpPr>
          <p:nvPr>
            <p:ph idx="1"/>
          </p:nvPr>
        </p:nvSpPr>
        <p:spPr/>
        <p:txBody>
          <a:bodyPr/>
          <a:lstStyle/>
          <a:p>
            <a:r>
              <a:rPr lang="en-US" dirty="0"/>
              <a:t>Scattered radiation: occupational hazard</a:t>
            </a:r>
          </a:p>
          <a:p>
            <a:pPr lvl="1"/>
            <a:r>
              <a:rPr lang="en-US" dirty="0"/>
              <a:t>Scattered radiation poses the greatest occupational hazard in diagnostic radiology</a:t>
            </a:r>
          </a:p>
          <a:p>
            <a:pPr lvl="1"/>
            <a:r>
              <a:rPr lang="en-US" dirty="0"/>
              <a:t>Use of any device or appropriate technique that lessens the amount of scattered radiation significantly reduces occupational exposure of diagnostic imaging personnel</a:t>
            </a:r>
          </a:p>
        </p:txBody>
      </p:sp>
      <p:sp>
        <p:nvSpPr>
          <p:cNvPr id="7"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5" name="Slide Number Placeholder 4"/>
          <p:cNvSpPr>
            <a:spLocks noGrp="1"/>
          </p:cNvSpPr>
          <p:nvPr>
            <p:ph type="sldNum" sz="quarter" idx="12"/>
          </p:nvPr>
        </p:nvSpPr>
        <p:spPr/>
        <p:txBody>
          <a:bodyPr/>
          <a:lstStyle/>
          <a:p>
            <a:fld id="{70B80D40-EE94-46D0-B8CF-D55DD462C4BF}" type="slidenum">
              <a:rPr lang="en-US" smtClean="0"/>
              <a:pPr/>
              <a:t>22</a:t>
            </a:fld>
            <a:endParaRPr lang="en-US"/>
          </a:p>
        </p:txBody>
      </p:sp>
    </p:spTree>
    <p:extLst>
      <p:ext uri="{BB962C8B-B14F-4D97-AF65-F5344CB8AC3E}">
        <p14:creationId xmlns:p14="http://schemas.microsoft.com/office/powerpoint/2010/main" val="351493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Dose-Reduction Methods and Techniques (Cont.)</a:t>
            </a:r>
          </a:p>
        </p:txBody>
      </p:sp>
      <p:sp>
        <p:nvSpPr>
          <p:cNvPr id="3" name="Content Placeholder 2"/>
          <p:cNvSpPr>
            <a:spLocks noGrp="1"/>
          </p:cNvSpPr>
          <p:nvPr>
            <p:ph sz="half" idx="1"/>
          </p:nvPr>
        </p:nvSpPr>
        <p:spPr>
          <a:xfrm>
            <a:off x="2209800" y="1447801"/>
            <a:ext cx="3810000" cy="4454525"/>
          </a:xfrm>
        </p:spPr>
        <p:txBody>
          <a:bodyPr>
            <a:normAutofit/>
          </a:bodyPr>
          <a:lstStyle/>
          <a:p>
            <a:r>
              <a:rPr lang="en-US" sz="2400" dirty="0"/>
              <a:t>Filtration of the diagnostic x-ray beam</a:t>
            </a:r>
          </a:p>
          <a:p>
            <a:pPr lvl="1"/>
            <a:r>
              <a:rPr lang="en-US" sz="2000" dirty="0"/>
              <a:t>Removes </a:t>
            </a:r>
            <a:r>
              <a:rPr lang="en-US" sz="2000" dirty="0" err="1"/>
              <a:t>nonuseful</a:t>
            </a:r>
            <a:r>
              <a:rPr lang="en-US" sz="2000" dirty="0"/>
              <a:t> low-energy photons from the primary beam; filtration  primarily benefits the patient</a:t>
            </a:r>
          </a:p>
          <a:p>
            <a:pPr lvl="1"/>
            <a:r>
              <a:rPr lang="en-US" sz="2000" dirty="0"/>
              <a:t>Without proper filtration, more </a:t>
            </a:r>
            <a:r>
              <a:rPr lang="en-US" sz="2000" dirty="0" err="1"/>
              <a:t>nonuseful</a:t>
            </a:r>
            <a:r>
              <a:rPr lang="en-US" sz="2000" dirty="0"/>
              <a:t> low-energy photons would interact with the patient’s body, increasing scatter that could possibly cause an increase in the radiographer’s </a:t>
            </a:r>
            <a:r>
              <a:rPr lang="en-US" sz="2000" dirty="0" err="1"/>
              <a:t>EqD</a:t>
            </a:r>
            <a:endParaRPr lang="en-US" sz="2000" dirty="0"/>
          </a:p>
        </p:txBody>
      </p:sp>
      <p:sp>
        <p:nvSpPr>
          <p:cNvPr id="4" name="Content Placeholder 3"/>
          <p:cNvSpPr>
            <a:spLocks noGrp="1"/>
          </p:cNvSpPr>
          <p:nvPr>
            <p:ph sz="half" idx="2"/>
          </p:nvPr>
        </p:nvSpPr>
        <p:spPr>
          <a:xfrm>
            <a:off x="6172200" y="1447801"/>
            <a:ext cx="3810000" cy="4454525"/>
          </a:xfrm>
        </p:spPr>
        <p:txBody>
          <a:bodyPr>
            <a:normAutofit/>
          </a:bodyPr>
          <a:lstStyle/>
          <a:p>
            <a:r>
              <a:rPr lang="en-US" sz="2400" dirty="0"/>
              <a:t>Protective Apparel</a:t>
            </a:r>
          </a:p>
        </p:txBody>
      </p:sp>
      <p:sp>
        <p:nvSpPr>
          <p:cNvPr id="10"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23</a:t>
            </a:fld>
            <a:endParaRPr lang="en-US"/>
          </a:p>
        </p:txBody>
      </p:sp>
      <p:sp>
        <p:nvSpPr>
          <p:cNvPr id="5" name="Rectangle 4"/>
          <p:cNvSpPr/>
          <p:nvPr/>
        </p:nvSpPr>
        <p:spPr>
          <a:xfrm>
            <a:off x="6096000" y="5029201"/>
            <a:ext cx="4572000" cy="1384995"/>
          </a:xfrm>
          <a:prstGeom prst="rect">
            <a:avLst/>
          </a:prstGeom>
        </p:spPr>
        <p:txBody>
          <a:bodyPr>
            <a:spAutoFit/>
          </a:bodyPr>
          <a:lstStyle/>
          <a:p>
            <a:r>
              <a:rPr lang="en-US" sz="1400" dirty="0"/>
              <a:t>Figure 14-2. (A) A lead apron protects occupationally exposed personnel from scattered radiation. (B) A lead mobile x-ray barrier of 0.5- or 1.0-mm lead equivalent provides protection from scattered radiation. It may be used during special procedures, in the operating room, and in cardiac units.</a:t>
            </a:r>
          </a:p>
        </p:txBody>
      </p:sp>
      <p:pic>
        <p:nvPicPr>
          <p:cNvPr id="6" name="Picture 5"/>
          <p:cNvPicPr>
            <a:picLocks noChangeAspect="1"/>
          </p:cNvPicPr>
          <p:nvPr/>
        </p:nvPicPr>
        <p:blipFill rotWithShape="1">
          <a:blip r:embed="rId2" cstate="print"/>
          <a:srcRect l="14131" t="12601" r="10870"/>
          <a:stretch/>
        </p:blipFill>
        <p:spPr>
          <a:xfrm>
            <a:off x="6172200" y="1996098"/>
            <a:ext cx="3949018" cy="3076228"/>
          </a:xfrm>
          <a:prstGeom prst="rect">
            <a:avLst/>
          </a:prstGeom>
        </p:spPr>
      </p:pic>
    </p:spTree>
    <p:extLst>
      <p:ext uri="{BB962C8B-B14F-4D97-AF65-F5344CB8AC3E}">
        <p14:creationId xmlns:p14="http://schemas.microsoft.com/office/powerpoint/2010/main" val="2829925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Dose-Reduction Methods and Techniques (Cont.)</a:t>
            </a:r>
          </a:p>
        </p:txBody>
      </p:sp>
      <p:sp>
        <p:nvSpPr>
          <p:cNvPr id="3" name="Content Placeholder 2"/>
          <p:cNvSpPr>
            <a:spLocks noGrp="1"/>
          </p:cNvSpPr>
          <p:nvPr>
            <p:ph idx="1"/>
          </p:nvPr>
        </p:nvSpPr>
        <p:spPr>
          <a:xfrm>
            <a:off x="2209800" y="1371601"/>
            <a:ext cx="8305800" cy="4454525"/>
          </a:xfrm>
        </p:spPr>
        <p:txBody>
          <a:bodyPr>
            <a:normAutofit/>
          </a:bodyPr>
          <a:lstStyle/>
          <a:p>
            <a:r>
              <a:rPr lang="en-US" sz="2400" dirty="0"/>
              <a:t>Protective apparel (cont.)</a:t>
            </a:r>
          </a:p>
          <a:p>
            <a:pPr lvl="1"/>
            <a:r>
              <a:rPr lang="en-US" sz="2000" dirty="0"/>
              <a:t>Lead aprons and shielded barriers function as gonadal shields for diagnostic imaging personnel.</a:t>
            </a:r>
          </a:p>
          <a:p>
            <a:pPr lvl="1"/>
            <a:r>
              <a:rPr lang="en-US" sz="2000" dirty="0"/>
              <a:t>Protect personnel from secondary (scatter and leakage) radiation.</a:t>
            </a:r>
          </a:p>
          <a:p>
            <a:pPr lvl="1"/>
            <a:r>
              <a:rPr lang="en-US" sz="2000" dirty="0"/>
              <a:t>Available in various thicknesses of lead such as: 0.25 (minimum), 0.5 (standard), and 1 mm. 0.5 lead equivalent is standard for fluoroscopy.</a:t>
            </a:r>
          </a:p>
          <a:p>
            <a:pPr lvl="1"/>
            <a:r>
              <a:rPr lang="en-US" sz="2000" dirty="0"/>
              <a:t>Higher lead equivalency provides greater protection from radiation, but the garment will weigh more.</a:t>
            </a:r>
          </a:p>
          <a:p>
            <a:pPr lvl="1"/>
            <a:r>
              <a:rPr lang="en-US" sz="2000" dirty="0"/>
              <a:t>Wrap-around style apron would afford the best protection.</a:t>
            </a:r>
          </a:p>
          <a:p>
            <a:pPr lvl="1"/>
            <a:r>
              <a:rPr lang="en-US" sz="2000" dirty="0"/>
              <a:t>Requires special care to prevent damage</a:t>
            </a:r>
          </a:p>
        </p:txBody>
      </p:sp>
      <p:sp>
        <p:nvSpPr>
          <p:cNvPr id="6"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24</a:t>
            </a:fld>
            <a:endParaRPr lang="en-US"/>
          </a:p>
        </p:txBody>
      </p:sp>
    </p:spTree>
    <p:extLst>
      <p:ext uri="{BB962C8B-B14F-4D97-AF65-F5344CB8AC3E}">
        <p14:creationId xmlns:p14="http://schemas.microsoft.com/office/powerpoint/2010/main" val="2948807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Dose-Reduction Methods and Techniques (Cont.)</a:t>
            </a:r>
          </a:p>
        </p:txBody>
      </p:sp>
      <p:sp>
        <p:nvSpPr>
          <p:cNvPr id="6"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5" name="Slide Number Placeholder 4"/>
          <p:cNvSpPr>
            <a:spLocks noGrp="1"/>
          </p:cNvSpPr>
          <p:nvPr>
            <p:ph type="sldNum" sz="quarter" idx="12"/>
          </p:nvPr>
        </p:nvSpPr>
        <p:spPr/>
        <p:txBody>
          <a:bodyPr/>
          <a:lstStyle/>
          <a:p>
            <a:fld id="{70B80D40-EE94-46D0-B8CF-D55DD462C4BF}" type="slidenum">
              <a:rPr lang="en-US" smtClean="0"/>
              <a:pPr/>
              <a:t>25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43400" y="2019300"/>
            <a:ext cx="352425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140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
            <a:ext cx="7772400" cy="1219200"/>
          </a:xfrm>
        </p:spPr>
        <p:txBody>
          <a:bodyPr>
            <a:normAutofit fontScale="90000"/>
          </a:bodyPr>
          <a:lstStyle/>
          <a:p>
            <a:r>
              <a:rPr lang="en-US" dirty="0"/>
              <a:t>Dose-Reduction Methods and Techniques (Cont.)</a:t>
            </a:r>
          </a:p>
        </p:txBody>
      </p:sp>
      <p:sp>
        <p:nvSpPr>
          <p:cNvPr id="3" name="Content Placeholder 2"/>
          <p:cNvSpPr>
            <a:spLocks noGrp="1"/>
          </p:cNvSpPr>
          <p:nvPr>
            <p:ph idx="1"/>
          </p:nvPr>
        </p:nvSpPr>
        <p:spPr>
          <a:xfrm>
            <a:off x="2286000" y="1565276"/>
            <a:ext cx="7696200" cy="4454525"/>
          </a:xfrm>
        </p:spPr>
        <p:txBody>
          <a:bodyPr>
            <a:normAutofit/>
          </a:bodyPr>
          <a:lstStyle/>
          <a:p>
            <a:pPr>
              <a:spcBef>
                <a:spcPts val="0"/>
              </a:spcBef>
            </a:pPr>
            <a:r>
              <a:rPr lang="en-US" sz="2400" dirty="0"/>
              <a:t>Technical exposure factors</a:t>
            </a:r>
          </a:p>
          <a:p>
            <a:pPr lvl="1">
              <a:spcBef>
                <a:spcPts val="0"/>
              </a:spcBef>
            </a:pPr>
            <a:r>
              <a:rPr lang="en-US" sz="2000" dirty="0"/>
              <a:t>Influence the quantity of scattered radiation produced and reaching imaging personnel</a:t>
            </a:r>
          </a:p>
          <a:p>
            <a:pPr lvl="1">
              <a:spcBef>
                <a:spcPts val="0"/>
              </a:spcBef>
            </a:pPr>
            <a:r>
              <a:rPr lang="en-US" sz="2000" dirty="0"/>
              <a:t>Use of higher </a:t>
            </a:r>
            <a:r>
              <a:rPr lang="en-US" sz="2000" dirty="0" err="1"/>
              <a:t>kVp</a:t>
            </a:r>
            <a:r>
              <a:rPr lang="en-US" sz="2000" dirty="0"/>
              <a:t>, increasing mean energy of photons in the radiographic beam, and lower </a:t>
            </a:r>
            <a:r>
              <a:rPr lang="en-US" sz="2000" dirty="0" err="1"/>
              <a:t>mAs</a:t>
            </a:r>
            <a:r>
              <a:rPr lang="en-US" sz="2000" dirty="0"/>
              <a:t>, decreasing photon beam intensity</a:t>
            </a:r>
          </a:p>
          <a:p>
            <a:pPr lvl="1">
              <a:spcBef>
                <a:spcPts val="0"/>
              </a:spcBef>
            </a:pPr>
            <a:r>
              <a:rPr lang="en-US" sz="2000" dirty="0"/>
              <a:t>As average energy of the beam increases, the percentage of  radiation that is forward-scattered increases. Therefore, less side scattered radiation is available to strike imaging personnel, and their </a:t>
            </a:r>
            <a:r>
              <a:rPr lang="en-US" sz="2000" dirty="0" err="1"/>
              <a:t>EqD</a:t>
            </a:r>
            <a:r>
              <a:rPr lang="en-US" sz="2000" dirty="0"/>
              <a:t> is reduced.</a:t>
            </a:r>
          </a:p>
          <a:p>
            <a:pPr lvl="1">
              <a:spcBef>
                <a:spcPts val="0"/>
              </a:spcBef>
            </a:pPr>
            <a:r>
              <a:rPr lang="en-US" sz="2000" dirty="0"/>
              <a:t>Use of high-speed image receptor systems</a:t>
            </a:r>
          </a:p>
          <a:p>
            <a:pPr lvl="1">
              <a:spcBef>
                <a:spcPts val="0"/>
              </a:spcBef>
            </a:pPr>
            <a:r>
              <a:rPr lang="en-US" sz="2000" dirty="0"/>
              <a:t>Requiring </a:t>
            </a:r>
            <a:r>
              <a:rPr lang="en-US" sz="2000" i="1" dirty="0"/>
              <a:t>smaller</a:t>
            </a:r>
            <a:r>
              <a:rPr lang="en-US" sz="2000" dirty="0"/>
              <a:t> radiographic exposure (less ma), fewer photons are available to produce </a:t>
            </a:r>
            <a:r>
              <a:rPr lang="en-US" sz="2000" dirty="0" err="1"/>
              <a:t>compton</a:t>
            </a:r>
            <a:r>
              <a:rPr lang="en-US" sz="2000" dirty="0"/>
              <a:t> scatter, decreasing personnel exposure</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26</a:t>
            </a:fld>
            <a:endParaRPr lang="en-US"/>
          </a:p>
        </p:txBody>
      </p:sp>
    </p:spTree>
    <p:extLst>
      <p:ext uri="{BB962C8B-B14F-4D97-AF65-F5344CB8AC3E}">
        <p14:creationId xmlns:p14="http://schemas.microsoft.com/office/powerpoint/2010/main" val="2146529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Dose-Reduction Methods and Techniques (Cont.)</a:t>
            </a:r>
          </a:p>
        </p:txBody>
      </p:sp>
      <p:sp>
        <p:nvSpPr>
          <p:cNvPr id="3" name="Content Placeholder 2"/>
          <p:cNvSpPr>
            <a:spLocks noGrp="1"/>
          </p:cNvSpPr>
          <p:nvPr>
            <p:ph idx="1"/>
          </p:nvPr>
        </p:nvSpPr>
        <p:spPr>
          <a:xfrm>
            <a:off x="2057400" y="1641476"/>
            <a:ext cx="8153400" cy="4454525"/>
          </a:xfrm>
        </p:spPr>
        <p:txBody>
          <a:bodyPr/>
          <a:lstStyle/>
          <a:p>
            <a:pPr>
              <a:spcBef>
                <a:spcPts val="0"/>
              </a:spcBef>
            </a:pPr>
            <a:r>
              <a:rPr lang="en-US" dirty="0"/>
              <a:t>Repeats in digital imaging</a:t>
            </a:r>
          </a:p>
          <a:p>
            <a:pPr lvl="1">
              <a:spcBef>
                <a:spcPts val="0"/>
              </a:spcBef>
            </a:pPr>
            <a:r>
              <a:rPr lang="en-US" dirty="0"/>
              <a:t>Almost all repeats as a result of improper technique selection are eliminated because the image contrast and overall brightness can be manipulated </a:t>
            </a:r>
            <a:r>
              <a:rPr lang="en-US" i="1" dirty="0"/>
              <a:t>after </a:t>
            </a:r>
            <a:r>
              <a:rPr lang="en-US" dirty="0"/>
              <a:t>image acquisition.</a:t>
            </a:r>
          </a:p>
          <a:p>
            <a:pPr lvl="1">
              <a:spcBef>
                <a:spcPts val="0"/>
              </a:spcBef>
            </a:pPr>
            <a:r>
              <a:rPr lang="en-US" dirty="0"/>
              <a:t>Repeats necessitated by </a:t>
            </a:r>
            <a:r>
              <a:rPr lang="en-US" dirty="0" err="1"/>
              <a:t>mispositioning</a:t>
            </a:r>
            <a:r>
              <a:rPr lang="en-US" dirty="0"/>
              <a:t> can still occur, resulting in the possibility of a repeat examination that can cause additional radiation exposure for both the patient and the technologist.</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27</a:t>
            </a:fld>
            <a:endParaRPr lang="en-US"/>
          </a:p>
        </p:txBody>
      </p:sp>
    </p:spTree>
    <p:extLst>
      <p:ext uri="{BB962C8B-B14F-4D97-AF65-F5344CB8AC3E}">
        <p14:creationId xmlns:p14="http://schemas.microsoft.com/office/powerpoint/2010/main" val="1469959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Dose-Reduction Methods and Techniques (Cont.)</a:t>
            </a:r>
          </a:p>
        </p:txBody>
      </p:sp>
      <p:sp>
        <p:nvSpPr>
          <p:cNvPr id="3" name="Content Placeholder 2"/>
          <p:cNvSpPr>
            <a:spLocks noGrp="1"/>
          </p:cNvSpPr>
          <p:nvPr>
            <p:ph idx="1"/>
          </p:nvPr>
        </p:nvSpPr>
        <p:spPr>
          <a:xfrm>
            <a:off x="1905000" y="1641476"/>
            <a:ext cx="8382000" cy="4454525"/>
          </a:xfrm>
        </p:spPr>
        <p:txBody>
          <a:bodyPr>
            <a:normAutofit/>
          </a:bodyPr>
          <a:lstStyle/>
          <a:p>
            <a:r>
              <a:rPr lang="en-US" sz="2400" dirty="0"/>
              <a:t>Patient Restraint</a:t>
            </a:r>
          </a:p>
          <a:p>
            <a:r>
              <a:rPr lang="en-US" sz="2400" dirty="0"/>
              <a:t>Radiographers should </a:t>
            </a:r>
            <a:r>
              <a:rPr lang="en-US" sz="2400" i="1" dirty="0"/>
              <a:t>never</a:t>
            </a:r>
            <a:r>
              <a:rPr lang="en-US" sz="2400" dirty="0"/>
              <a:t> stand in the primary (useful) beam to restrain a patient during a radiographic exposure.</a:t>
            </a:r>
          </a:p>
          <a:p>
            <a:r>
              <a:rPr lang="en-US" sz="2400" dirty="0"/>
              <a:t>Use mechanical restraining devices whenever possible when patient restraint is necessary</a:t>
            </a:r>
          </a:p>
          <a:p>
            <a:r>
              <a:rPr lang="en-US" sz="2400" dirty="0"/>
              <a:t>If restraint by people is necessary, select </a:t>
            </a:r>
            <a:r>
              <a:rPr lang="en-US" sz="2400" dirty="0" err="1"/>
              <a:t>nonoccupationally</a:t>
            </a:r>
            <a:r>
              <a:rPr lang="en-US" sz="2400" dirty="0"/>
              <a:t> exposed persons wearing appropriate protective apparel and position so that their lead-protected torsos are not struck by the primary, or direct, beam.</a:t>
            </a:r>
          </a:p>
          <a:p>
            <a:r>
              <a:rPr lang="en-US" sz="2400" dirty="0"/>
              <a:t>Pregnant women are </a:t>
            </a:r>
            <a:r>
              <a:rPr lang="en-US" sz="2400" i="1" dirty="0"/>
              <a:t>never</a:t>
            </a:r>
            <a:r>
              <a:rPr lang="en-US" sz="2400" dirty="0"/>
              <a:t> to be permitted to assist in holding a patient during an exposure.</a:t>
            </a:r>
          </a:p>
        </p:txBody>
      </p:sp>
      <p:sp>
        <p:nvSpPr>
          <p:cNvPr id="6"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28</a:t>
            </a:fld>
            <a:endParaRPr lang="en-US"/>
          </a:p>
        </p:txBody>
      </p:sp>
    </p:spTree>
    <p:extLst>
      <p:ext uri="{BB962C8B-B14F-4D97-AF65-F5344CB8AC3E}">
        <p14:creationId xmlns:p14="http://schemas.microsoft.com/office/powerpoint/2010/main" val="3924803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Restraint</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5" name="Slide Number Placeholder 4"/>
          <p:cNvSpPr>
            <a:spLocks noGrp="1"/>
          </p:cNvSpPr>
          <p:nvPr>
            <p:ph type="sldNum" sz="quarter" idx="12"/>
          </p:nvPr>
        </p:nvSpPr>
        <p:spPr/>
        <p:txBody>
          <a:bodyPr/>
          <a:lstStyle/>
          <a:p>
            <a:fld id="{70B80D40-EE94-46D0-B8CF-D55DD462C4BF}" type="slidenum">
              <a:rPr lang="en-US" smtClean="0"/>
              <a:pPr/>
              <a:t>29</a:t>
            </a:fld>
            <a:endParaRPr lang="en-US"/>
          </a:p>
        </p:txBody>
      </p:sp>
      <p:sp>
        <p:nvSpPr>
          <p:cNvPr id="7" name="TextBox 6"/>
          <p:cNvSpPr txBox="1"/>
          <p:nvPr/>
        </p:nvSpPr>
        <p:spPr>
          <a:xfrm>
            <a:off x="2667000" y="5218094"/>
            <a:ext cx="6781800"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Figure 14-3  (A) The radiographer should never stand in the primary (useful) beam to restrain the patient. (B) A nonoccupationally exposed person restraining a patient during a radiographic exposure should wear a lead apron, gloves, and thyroid shield and stand outside the primary beam.</a:t>
            </a:r>
          </a:p>
        </p:txBody>
      </p:sp>
      <p:grpSp>
        <p:nvGrpSpPr>
          <p:cNvPr id="9" name="Group 8"/>
          <p:cNvGrpSpPr/>
          <p:nvPr/>
        </p:nvGrpSpPr>
        <p:grpSpPr>
          <a:xfrm>
            <a:off x="2895600" y="1250144"/>
            <a:ext cx="6248400" cy="3855256"/>
            <a:chOff x="1371600" y="1199344"/>
            <a:chExt cx="6248400" cy="3855256"/>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000" r="17000"/>
            <a:stretch/>
          </p:blipFill>
          <p:spPr>
            <a:xfrm>
              <a:off x="1371600" y="1199344"/>
              <a:ext cx="2839017" cy="385525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7000" r="17000"/>
            <a:stretch/>
          </p:blipFill>
          <p:spPr>
            <a:xfrm>
              <a:off x="4780983" y="1199345"/>
              <a:ext cx="2839017" cy="3855255"/>
            </a:xfrm>
            <a:prstGeom prst="rect">
              <a:avLst/>
            </a:prstGeom>
          </p:spPr>
        </p:pic>
      </p:grpSp>
    </p:spTree>
    <p:extLst>
      <p:ext uri="{BB962C8B-B14F-4D97-AF65-F5344CB8AC3E}">
        <p14:creationId xmlns:p14="http://schemas.microsoft.com/office/powerpoint/2010/main" val="1335025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Radiation Protection</a:t>
            </a:r>
          </a:p>
        </p:txBody>
      </p:sp>
      <p:sp>
        <p:nvSpPr>
          <p:cNvPr id="3" name="Content Placeholder 2"/>
          <p:cNvSpPr>
            <a:spLocks noGrp="1"/>
          </p:cNvSpPr>
          <p:nvPr>
            <p:ph idx="1"/>
          </p:nvPr>
        </p:nvSpPr>
        <p:spPr/>
        <p:txBody>
          <a:bodyPr/>
          <a:lstStyle/>
          <a:p>
            <a:r>
              <a:rPr lang="en-US" dirty="0"/>
              <a:t>Protect persons from both short-term and long-term effects of radiation.</a:t>
            </a:r>
          </a:p>
        </p:txBody>
      </p:sp>
      <p:sp>
        <p:nvSpPr>
          <p:cNvPr id="5" name="Slide Number Placeholder 4"/>
          <p:cNvSpPr>
            <a:spLocks noGrp="1"/>
          </p:cNvSpPr>
          <p:nvPr>
            <p:ph type="sldNum" sz="quarter" idx="12"/>
          </p:nvPr>
        </p:nvSpPr>
        <p:spPr/>
        <p:txBody>
          <a:bodyPr/>
          <a:lstStyle/>
          <a:p>
            <a:pPr>
              <a:defRPr/>
            </a:pPr>
            <a:fld id="{246192C8-11B8-42E4-B805-631764790BFA}" type="slidenum">
              <a:rPr lang="en-US" smtClean="0"/>
              <a:pPr>
                <a:defRPr/>
              </a:pPr>
              <a:t>3</a:t>
            </a:fld>
            <a:endParaRPr lang="en-US" dirty="0"/>
          </a:p>
        </p:txBody>
      </p:sp>
      <p:sp>
        <p:nvSpPr>
          <p:cNvPr id="6" name="Footer Placeholder 4"/>
          <p:cNvSpPr txBox="1">
            <a:spLocks/>
          </p:cNvSpPr>
          <p:nvPr/>
        </p:nvSpPr>
        <p:spPr>
          <a:xfrm>
            <a:off x="2743200" y="6400800"/>
            <a:ext cx="6781800" cy="3048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sz="1000" dirty="0"/>
          </a:p>
        </p:txBody>
      </p:sp>
    </p:spTree>
    <p:extLst>
      <p:ext uri="{BB962C8B-B14F-4D97-AF65-F5344CB8AC3E}">
        <p14:creationId xmlns:p14="http://schemas.microsoft.com/office/powerpoint/2010/main" val="3513326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for Pregnant Personnel</a:t>
            </a:r>
          </a:p>
        </p:txBody>
      </p:sp>
      <p:sp>
        <p:nvSpPr>
          <p:cNvPr id="3" name="Content Placeholder 2"/>
          <p:cNvSpPr>
            <a:spLocks noGrp="1"/>
          </p:cNvSpPr>
          <p:nvPr>
            <p:ph idx="1"/>
          </p:nvPr>
        </p:nvSpPr>
        <p:spPr/>
        <p:txBody>
          <a:bodyPr/>
          <a:lstStyle/>
          <a:p>
            <a:r>
              <a:rPr lang="en-US" dirty="0"/>
              <a:t>Imaging department protocol</a:t>
            </a:r>
          </a:p>
          <a:p>
            <a:pPr lvl="1"/>
            <a:r>
              <a:rPr lang="en-US" dirty="0"/>
              <a:t>Pregnant personnel should be able to continue performing their duties without interruption of employment if they follow established radiation safety practices.</a:t>
            </a:r>
          </a:p>
          <a:p>
            <a:pPr lvl="1"/>
            <a:r>
              <a:rPr lang="en-US" dirty="0"/>
              <a:t>Policies for protecting pregnant personnel from radiation</a:t>
            </a:r>
          </a:p>
          <a:p>
            <a:pPr lvl="1"/>
            <a:r>
              <a:rPr lang="en-US" dirty="0"/>
              <a:t>Voluntary “declaration” of the pregnancy</a:t>
            </a:r>
          </a:p>
          <a:p>
            <a:pPr lvl="1"/>
            <a:r>
              <a:rPr lang="en-US" dirty="0"/>
              <a:t>Health care facility officially recognizes the pregnancy.</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30</a:t>
            </a:fld>
            <a:endParaRPr lang="en-US"/>
          </a:p>
        </p:txBody>
      </p:sp>
    </p:spTree>
    <p:extLst>
      <p:ext uri="{BB962C8B-B14F-4D97-AF65-F5344CB8AC3E}">
        <p14:creationId xmlns:p14="http://schemas.microsoft.com/office/powerpoint/2010/main" val="3224549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4FC5-E7B7-4817-A504-B561AAAB5D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21EA3A-0A18-4BA2-9CE5-556555E98C9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327733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1219200"/>
          </a:xfrm>
        </p:spPr>
        <p:txBody>
          <a:bodyPr/>
          <a:lstStyle/>
          <a:p>
            <a:r>
              <a:rPr lang="en-US" dirty="0"/>
              <a:t>Personnel Monitoring (Cont.)</a:t>
            </a:r>
          </a:p>
        </p:txBody>
      </p:sp>
      <p:sp>
        <p:nvSpPr>
          <p:cNvPr id="3" name="Content Placeholder 2"/>
          <p:cNvSpPr>
            <a:spLocks noGrp="1"/>
          </p:cNvSpPr>
          <p:nvPr>
            <p:ph idx="1"/>
          </p:nvPr>
        </p:nvSpPr>
        <p:spPr>
          <a:xfrm>
            <a:off x="2209800" y="1447801"/>
            <a:ext cx="8001000" cy="4454525"/>
          </a:xfrm>
        </p:spPr>
        <p:txBody>
          <a:bodyPr>
            <a:normAutofit/>
          </a:bodyPr>
          <a:lstStyle/>
          <a:p>
            <a:r>
              <a:rPr lang="en-US" i="1" dirty="0"/>
              <a:t>Required</a:t>
            </a:r>
            <a:r>
              <a:rPr lang="en-US" dirty="0"/>
              <a:t> whenever radiation workers are likely to risk receiving 10% or more of the annual occupational </a:t>
            </a:r>
            <a:r>
              <a:rPr lang="en-US" dirty="0" err="1"/>
              <a:t>EfD</a:t>
            </a:r>
            <a:r>
              <a:rPr lang="en-US" dirty="0"/>
              <a:t> limit of 50 </a:t>
            </a:r>
            <a:r>
              <a:rPr lang="en-US" dirty="0" err="1"/>
              <a:t>mSv</a:t>
            </a:r>
            <a:r>
              <a:rPr lang="en-US" dirty="0"/>
              <a:t> (5 </a:t>
            </a:r>
            <a:r>
              <a:rPr lang="en-US" dirty="0" err="1"/>
              <a:t>rem</a:t>
            </a:r>
            <a:r>
              <a:rPr lang="en-US" dirty="0"/>
              <a:t>) in any single year as a consequence of their work-related activities</a:t>
            </a:r>
          </a:p>
          <a:p>
            <a:r>
              <a:rPr lang="en-US" dirty="0"/>
              <a:t>In keeping with the as low as reasonably achievable (ALARA) concept, most health care facilities issue dosimetry devices when personnel could receive approximately 1% of their annual occupational </a:t>
            </a:r>
            <a:r>
              <a:rPr lang="en-US" dirty="0" err="1"/>
              <a:t>EfD</a:t>
            </a:r>
            <a:r>
              <a:rPr lang="en-US" dirty="0"/>
              <a:t> limit in any month, or approximately 0.05 </a:t>
            </a:r>
            <a:r>
              <a:rPr lang="en-US" dirty="0" err="1"/>
              <a:t>mSv</a:t>
            </a:r>
            <a:r>
              <a:rPr lang="en-US" dirty="0"/>
              <a:t> (50 </a:t>
            </a:r>
            <a:r>
              <a:rPr lang="en-US" dirty="0" err="1"/>
              <a:t>mrem</a:t>
            </a:r>
            <a:r>
              <a:rPr lang="en-US" dirty="0"/>
              <a:t>).</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93503534-FD13-4F6B-8D85-A68F4BAC918D}" type="slidenum">
              <a:rPr lang="en-US" smtClean="0"/>
              <a:pPr/>
              <a:t>32</a:t>
            </a:fld>
            <a:endParaRPr lang="en-US"/>
          </a:p>
        </p:txBody>
      </p:sp>
    </p:spTree>
    <p:extLst>
      <p:ext uri="{BB962C8B-B14F-4D97-AF65-F5344CB8AC3E}">
        <p14:creationId xmlns:p14="http://schemas.microsoft.com/office/powerpoint/2010/main" val="1495687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Personnel Dosimeter</a:t>
            </a:r>
          </a:p>
        </p:txBody>
      </p:sp>
      <p:sp>
        <p:nvSpPr>
          <p:cNvPr id="3" name="Content Placeholder 2"/>
          <p:cNvSpPr>
            <a:spLocks noGrp="1"/>
          </p:cNvSpPr>
          <p:nvPr>
            <p:ph idx="1"/>
          </p:nvPr>
        </p:nvSpPr>
        <p:spPr/>
        <p:txBody>
          <a:bodyPr>
            <a:normAutofit/>
          </a:bodyPr>
          <a:lstStyle/>
          <a:p>
            <a:r>
              <a:rPr lang="en-US" dirty="0"/>
              <a:t>Provides an indication of the working habits and working conditions of diagnostic imaging personnel</a:t>
            </a:r>
          </a:p>
          <a:p>
            <a:r>
              <a:rPr lang="en-US" dirty="0"/>
              <a:t>Determines occupational exposure by detecting and measuring the quantity of ionizing radiation to which the dosimeter has been exposed over a period of time</a:t>
            </a:r>
          </a:p>
          <a:p>
            <a:r>
              <a:rPr lang="en-US" dirty="0"/>
              <a:t>Does not protect the wearer from exposure; only capable of detecting and measuring ionizing radiation </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93503534-FD13-4F6B-8D85-A68F4BAC918D}" type="slidenum">
              <a:rPr lang="en-US" smtClean="0"/>
              <a:pPr/>
              <a:t>33</a:t>
            </a:fld>
            <a:endParaRPr lang="en-US"/>
          </a:p>
        </p:txBody>
      </p:sp>
    </p:spTree>
    <p:extLst>
      <p:ext uri="{BB962C8B-B14F-4D97-AF65-F5344CB8AC3E}">
        <p14:creationId xmlns:p14="http://schemas.microsoft.com/office/powerpoint/2010/main" val="1489658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Placement of Personnel Dosimeter</a:t>
            </a:r>
          </a:p>
        </p:txBody>
      </p:sp>
      <p:sp>
        <p:nvSpPr>
          <p:cNvPr id="3" name="Content Placeholder 2"/>
          <p:cNvSpPr>
            <a:spLocks noGrp="1"/>
          </p:cNvSpPr>
          <p:nvPr>
            <p:ph sz="half" idx="1"/>
          </p:nvPr>
        </p:nvSpPr>
        <p:spPr>
          <a:xfrm>
            <a:off x="1676400" y="1524001"/>
            <a:ext cx="5334000" cy="4454525"/>
          </a:xfrm>
        </p:spPr>
        <p:txBody>
          <a:bodyPr>
            <a:normAutofit/>
          </a:bodyPr>
          <a:lstStyle/>
          <a:p>
            <a:r>
              <a:rPr lang="en-US" sz="2400" dirty="0"/>
              <a:t>During routine computed radiography, digital radiography, or conventional radiographic procedures</a:t>
            </a:r>
          </a:p>
          <a:p>
            <a:r>
              <a:rPr lang="en-US" sz="2400" dirty="0"/>
              <a:t>When a protective apron is not being worn, primary personnel dosimeter should be attached to the clothing on the front of the body at collar level. </a:t>
            </a:r>
          </a:p>
          <a:p>
            <a:r>
              <a:rPr lang="en-US" sz="2400" dirty="0"/>
              <a:t>When a protective apron is used, dosimeter should be worn outside the apron at collar level on the anterior surface of the body.</a:t>
            </a:r>
            <a:endParaRPr lang="en-US" dirty="0"/>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93503534-FD13-4F6B-8D85-A68F4BAC918D}" type="slidenum">
              <a:rPr lang="en-US" smtClean="0"/>
              <a:pPr/>
              <a:t>34</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3738" y="1624014"/>
            <a:ext cx="2938463" cy="401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439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Placement of Personnel Dosimeter as a Second Monitor</a:t>
            </a:r>
          </a:p>
        </p:txBody>
      </p:sp>
      <p:sp>
        <p:nvSpPr>
          <p:cNvPr id="3" name="Content Placeholder 2"/>
          <p:cNvSpPr>
            <a:spLocks noGrp="1"/>
          </p:cNvSpPr>
          <p:nvPr>
            <p:ph idx="1"/>
          </p:nvPr>
        </p:nvSpPr>
        <p:spPr/>
        <p:txBody>
          <a:bodyPr/>
          <a:lstStyle/>
          <a:p>
            <a:r>
              <a:rPr lang="en-US" dirty="0"/>
              <a:t>When a protective apron is worn, the first, or primary, dosimeter is to be worn outside the protective apparel at collar level.</a:t>
            </a:r>
          </a:p>
          <a:p>
            <a:r>
              <a:rPr lang="en-US" dirty="0"/>
              <a:t>The second dosimeter should be worn beneath a wraparound-style lead apron at waist level.</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93503534-FD13-4F6B-8D85-A68F4BAC918D}" type="slidenum">
              <a:rPr lang="en-US" smtClean="0"/>
              <a:pPr/>
              <a:t>35</a:t>
            </a:fld>
            <a:endParaRPr lang="en-US"/>
          </a:p>
        </p:txBody>
      </p:sp>
    </p:spTree>
    <p:extLst>
      <p:ext uri="{BB962C8B-B14F-4D97-AF65-F5344CB8AC3E}">
        <p14:creationId xmlns:p14="http://schemas.microsoft.com/office/powerpoint/2010/main" val="1379667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8915400" cy="1066800"/>
          </a:xfrm>
        </p:spPr>
        <p:txBody>
          <a:bodyPr>
            <a:normAutofit fontScale="90000"/>
          </a:bodyPr>
          <a:lstStyle/>
          <a:p>
            <a:r>
              <a:rPr lang="en-US" dirty="0"/>
              <a:t>Placement of a Personnel Dosimeter as a Monitor for the Embryo–Fetus</a:t>
            </a:r>
          </a:p>
        </p:txBody>
      </p:sp>
      <p:sp>
        <p:nvSpPr>
          <p:cNvPr id="3" name="Content Placeholder 2"/>
          <p:cNvSpPr>
            <a:spLocks noGrp="1"/>
          </p:cNvSpPr>
          <p:nvPr>
            <p:ph idx="1"/>
          </p:nvPr>
        </p:nvSpPr>
        <p:spPr/>
        <p:txBody>
          <a:bodyPr/>
          <a:lstStyle/>
          <a:p>
            <a:r>
              <a:rPr lang="en-US" dirty="0"/>
              <a:t>For pregnant diagnostic imaging personnel</a:t>
            </a:r>
          </a:p>
          <a:p>
            <a:pPr lvl="1"/>
            <a:r>
              <a:rPr lang="en-US" dirty="0"/>
              <a:t>Primary dosimeter is worn at collar level.</a:t>
            </a:r>
          </a:p>
          <a:p>
            <a:pPr lvl="1"/>
            <a:r>
              <a:rPr lang="en-US" dirty="0"/>
              <a:t>Second monitoring device is worn at abdominal level.</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93503534-FD13-4F6B-8D85-A68F4BAC918D}" type="slidenum">
              <a:rPr lang="en-US" smtClean="0"/>
              <a:pPr/>
              <a:t>36</a:t>
            </a:fld>
            <a:endParaRPr lang="en-US"/>
          </a:p>
        </p:txBody>
      </p:sp>
    </p:spTree>
    <p:extLst>
      <p:ext uri="{BB962C8B-B14F-4D97-AF65-F5344CB8AC3E}">
        <p14:creationId xmlns:p14="http://schemas.microsoft.com/office/powerpoint/2010/main" val="2978078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Extremity Dosimeter</a:t>
            </a:r>
          </a:p>
        </p:txBody>
      </p:sp>
      <p:sp>
        <p:nvSpPr>
          <p:cNvPr id="3" name="Content Placeholder 2"/>
          <p:cNvSpPr>
            <a:spLocks noGrp="1"/>
          </p:cNvSpPr>
          <p:nvPr>
            <p:ph idx="1"/>
          </p:nvPr>
        </p:nvSpPr>
        <p:spPr>
          <a:xfrm>
            <a:off x="1981200" y="1641476"/>
            <a:ext cx="6400800" cy="4454525"/>
          </a:xfrm>
        </p:spPr>
        <p:txBody>
          <a:bodyPr>
            <a:normAutofit/>
          </a:bodyPr>
          <a:lstStyle/>
          <a:p>
            <a:r>
              <a:rPr lang="en-US" dirty="0"/>
              <a:t>A </a:t>
            </a:r>
            <a:r>
              <a:rPr lang="en-US" dirty="0" err="1"/>
              <a:t>thermoluminescent</a:t>
            </a:r>
            <a:r>
              <a:rPr lang="en-US" dirty="0"/>
              <a:t> dosimeter (TLD) ring badge is worn as a second monitor when performing radiographic procedures that require the hands to be near the primary x-ray beam.</a:t>
            </a:r>
          </a:p>
          <a:p>
            <a:r>
              <a:rPr lang="en-US" dirty="0"/>
              <a:t>Purpose of the </a:t>
            </a:r>
            <a:r>
              <a:rPr lang="en-US" b="1" dirty="0"/>
              <a:t>extremity dosimeter</a:t>
            </a:r>
          </a:p>
          <a:p>
            <a:r>
              <a:rPr lang="en-US" dirty="0"/>
              <a:t>Laser-etched cover contains identification</a:t>
            </a:r>
          </a:p>
          <a:p>
            <a:r>
              <a:rPr lang="en-US" dirty="0"/>
              <a:t>Reusable TLD element of the dosimeter</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93503534-FD13-4F6B-8D85-A68F4BAC918D}" type="slidenum">
              <a:rPr lang="en-US" smtClean="0"/>
              <a:pPr/>
              <a:t>37</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1" y="2819400"/>
            <a:ext cx="1935163"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130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of Radiation Exposure</a:t>
            </a:r>
          </a:p>
        </p:txBody>
      </p:sp>
      <p:sp>
        <p:nvSpPr>
          <p:cNvPr id="3" name="Content Placeholder 2"/>
          <p:cNvSpPr>
            <a:spLocks noGrp="1"/>
          </p:cNvSpPr>
          <p:nvPr>
            <p:ph idx="1"/>
          </p:nvPr>
        </p:nvSpPr>
        <p:spPr>
          <a:xfrm>
            <a:off x="1981200" y="1508125"/>
            <a:ext cx="8458200" cy="4756150"/>
          </a:xfrm>
        </p:spPr>
        <p:txBody>
          <a:bodyPr/>
          <a:lstStyle/>
          <a:p>
            <a:r>
              <a:rPr lang="en-US" dirty="0"/>
              <a:t>Should be part of the employment record of all radiation workers</a:t>
            </a:r>
          </a:p>
          <a:p>
            <a:r>
              <a:rPr lang="en-US" dirty="0"/>
              <a:t>Values represent the average annual </a:t>
            </a:r>
            <a:r>
              <a:rPr lang="en-US" dirty="0" err="1"/>
              <a:t>EfD</a:t>
            </a:r>
            <a:r>
              <a:rPr lang="en-US" dirty="0"/>
              <a:t> to the whole body</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93503534-FD13-4F6B-8D85-A68F4BAC918D}" type="slidenum">
              <a:rPr lang="en-US" smtClean="0"/>
              <a:pPr/>
              <a:t>38</a:t>
            </a:fld>
            <a:endParaRPr lang="en-US"/>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8638" y="3706814"/>
            <a:ext cx="6303963" cy="246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150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Dosimeters</a:t>
            </a:r>
          </a:p>
        </p:txBody>
      </p:sp>
      <p:sp>
        <p:nvSpPr>
          <p:cNvPr id="3" name="Content Placeholder 2"/>
          <p:cNvSpPr>
            <a:spLocks noGrp="1"/>
          </p:cNvSpPr>
          <p:nvPr>
            <p:ph idx="1"/>
          </p:nvPr>
        </p:nvSpPr>
        <p:spPr>
          <a:xfrm>
            <a:off x="2209800" y="1371601"/>
            <a:ext cx="7772400" cy="4454525"/>
          </a:xfrm>
        </p:spPr>
        <p:txBody>
          <a:bodyPr>
            <a:normAutofit lnSpcReduction="10000"/>
          </a:bodyPr>
          <a:lstStyle/>
          <a:p>
            <a:r>
              <a:rPr lang="en-US" dirty="0"/>
              <a:t>Characteristics</a:t>
            </a:r>
          </a:p>
          <a:p>
            <a:pPr lvl="1"/>
            <a:r>
              <a:rPr lang="en-US" dirty="0"/>
              <a:t>Lightweight and easy to carry</a:t>
            </a:r>
          </a:p>
          <a:p>
            <a:pPr lvl="1"/>
            <a:r>
              <a:rPr lang="en-US" dirty="0"/>
              <a:t>Made of materials durable enough to tolerate </a:t>
            </a:r>
            <a:r>
              <a:rPr lang="en-US" i="1" dirty="0"/>
              <a:t>normal</a:t>
            </a:r>
            <a:r>
              <a:rPr lang="en-US" dirty="0"/>
              <a:t> daily use</a:t>
            </a:r>
          </a:p>
          <a:p>
            <a:pPr lvl="1"/>
            <a:r>
              <a:rPr lang="en-US" dirty="0"/>
              <a:t>Able to detect and record both small and large exposures in a consistent and reliable manner</a:t>
            </a:r>
          </a:p>
          <a:p>
            <a:pPr lvl="1"/>
            <a:r>
              <a:rPr lang="en-US" dirty="0"/>
              <a:t>Outside influences should </a:t>
            </a:r>
            <a:r>
              <a:rPr lang="en-US" i="1" dirty="0"/>
              <a:t>not</a:t>
            </a:r>
            <a:r>
              <a:rPr lang="en-US" dirty="0"/>
              <a:t> affect performance of the instrument</a:t>
            </a:r>
          </a:p>
          <a:p>
            <a:pPr lvl="1"/>
            <a:r>
              <a:rPr lang="en-US" dirty="0"/>
              <a:t>Should be reasonably inexpensive to purchase and maintain</a:t>
            </a:r>
          </a:p>
          <a:p>
            <a:pPr lvl="1"/>
            <a:r>
              <a:rPr lang="en-US" dirty="0"/>
              <a:t>Permit health care facilities to use large numbers of monitors in a cost-effective manner</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93503534-FD13-4F6B-8D85-A68F4BAC918D}" type="slidenum">
              <a:rPr lang="en-US" smtClean="0"/>
              <a:pPr/>
              <a:t>39</a:t>
            </a:fld>
            <a:endParaRPr lang="en-US"/>
          </a:p>
        </p:txBody>
      </p:sp>
    </p:spTree>
    <p:extLst>
      <p:ext uri="{BB962C8B-B14F-4D97-AF65-F5344CB8AC3E}">
        <p14:creationId xmlns:p14="http://schemas.microsoft.com/office/powerpoint/2010/main" val="322663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Radiation Protection</a:t>
            </a:r>
          </a:p>
        </p:txBody>
      </p:sp>
      <p:sp>
        <p:nvSpPr>
          <p:cNvPr id="3" name="Content Placeholder 2"/>
          <p:cNvSpPr>
            <a:spLocks noGrp="1"/>
          </p:cNvSpPr>
          <p:nvPr>
            <p:ph idx="1"/>
          </p:nvPr>
        </p:nvSpPr>
        <p:spPr/>
        <p:txBody>
          <a:bodyPr/>
          <a:lstStyle/>
          <a:p>
            <a:r>
              <a:rPr lang="en-US" dirty="0"/>
              <a:t>Ongoing responsibility of diagnostic imaging professionals to ensure radiation safety during all medical radiation procedures</a:t>
            </a:r>
          </a:p>
          <a:p>
            <a:r>
              <a:rPr lang="en-US" dirty="0"/>
              <a:t>Obligation is fulfilled by adhering to an established radiation protection program. </a:t>
            </a:r>
          </a:p>
        </p:txBody>
      </p:sp>
      <p:sp>
        <p:nvSpPr>
          <p:cNvPr id="4" name="Slide Number Placeholder 3"/>
          <p:cNvSpPr>
            <a:spLocks noGrp="1"/>
          </p:cNvSpPr>
          <p:nvPr>
            <p:ph type="sldNum" sz="quarter" idx="12"/>
          </p:nvPr>
        </p:nvSpPr>
        <p:spPr/>
        <p:txBody>
          <a:bodyPr/>
          <a:lstStyle/>
          <a:p>
            <a:pPr>
              <a:defRPr/>
            </a:pPr>
            <a:fld id="{246192C8-11B8-42E4-B805-631764790BFA}" type="slidenum">
              <a:rPr lang="en-US" smtClean="0"/>
              <a:pPr>
                <a:defRPr/>
              </a:pPr>
              <a:t>4</a:t>
            </a:fld>
            <a:endParaRPr lang="en-US" dirty="0"/>
          </a:p>
        </p:txBody>
      </p:sp>
      <p:sp>
        <p:nvSpPr>
          <p:cNvPr id="6" name="Footer Placeholder 4"/>
          <p:cNvSpPr txBox="1">
            <a:spLocks/>
          </p:cNvSpPr>
          <p:nvPr/>
        </p:nvSpPr>
        <p:spPr>
          <a:xfrm>
            <a:off x="2743200" y="6400800"/>
            <a:ext cx="6781800" cy="3048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sz="1000" dirty="0"/>
          </a:p>
        </p:txBody>
      </p:sp>
    </p:spTree>
    <p:extLst>
      <p:ext uri="{BB962C8B-B14F-4D97-AF65-F5344CB8AC3E}">
        <p14:creationId xmlns:p14="http://schemas.microsoft.com/office/powerpoint/2010/main" val="3248535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Personnel Monitoring Devices Currently Available</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a:xfrm>
            <a:off x="8077200" y="6248401"/>
            <a:ext cx="2133600" cy="365125"/>
          </a:xfrm>
        </p:spPr>
        <p:txBody>
          <a:bodyPr/>
          <a:lstStyle/>
          <a:p>
            <a:fld id="{93503534-FD13-4F6B-8D85-A68F4BAC918D}" type="slidenum">
              <a:rPr lang="en-US" smtClean="0"/>
              <a:pPr/>
              <a:t>40</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7075" y="2193925"/>
            <a:ext cx="5791200" cy="268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956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7772400" cy="1447800"/>
          </a:xfrm>
        </p:spPr>
        <p:txBody>
          <a:bodyPr>
            <a:noAutofit/>
          </a:bodyPr>
          <a:lstStyle/>
          <a:p>
            <a:r>
              <a:rPr lang="en-US" sz="3200" dirty="0"/>
              <a:t>Reducing Exposure for Imaging Personnel During Diagnostic X-Ray Procedures</a:t>
            </a:r>
            <a:br>
              <a:rPr lang="en-US" sz="3200" dirty="0"/>
            </a:br>
            <a:endParaRPr lang="en-US" sz="3200" dirty="0"/>
          </a:p>
        </p:txBody>
      </p:sp>
      <p:sp>
        <p:nvSpPr>
          <p:cNvPr id="3" name="Content Placeholder 2"/>
          <p:cNvSpPr>
            <a:spLocks noGrp="1"/>
          </p:cNvSpPr>
          <p:nvPr>
            <p:ph idx="1"/>
          </p:nvPr>
        </p:nvSpPr>
        <p:spPr>
          <a:xfrm>
            <a:off x="2209800" y="1981200"/>
            <a:ext cx="7772400" cy="4343400"/>
          </a:xfrm>
        </p:spPr>
        <p:txBody>
          <a:bodyPr/>
          <a:lstStyle/>
          <a:p>
            <a:r>
              <a:rPr lang="en-US" dirty="0"/>
              <a:t>Some procedures increase the radiographer’s risk of exposure because of scatter radiation.</a:t>
            </a:r>
          </a:p>
          <a:p>
            <a:pPr marL="0" indent="0">
              <a:buNone/>
            </a:pPr>
            <a:endParaRPr lang="en-US" dirty="0"/>
          </a:p>
          <a:p>
            <a:pPr marL="0" indent="0">
              <a:buNone/>
            </a:pPr>
            <a:endParaRPr lang="en-US" dirty="0"/>
          </a:p>
        </p:txBody>
      </p:sp>
      <p:sp>
        <p:nvSpPr>
          <p:cNvPr id="7"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41</a:t>
            </a:fld>
            <a:endParaRPr lang="en-US"/>
          </a:p>
        </p:txBody>
      </p:sp>
      <p:pic>
        <p:nvPicPr>
          <p:cNvPr id="1027" name="Picture 3" descr="Z:\02_GRAPHICS\BOOKS\02_PPTs\Evolve\Chapter_14-ed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502025"/>
            <a:ext cx="52324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177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Annual Limit for Occupationally Exposed Personnel</a:t>
            </a:r>
          </a:p>
        </p:txBody>
      </p:sp>
      <p:sp>
        <p:nvSpPr>
          <p:cNvPr id="3" name="Content Placeholder 2"/>
          <p:cNvSpPr>
            <a:spLocks noGrp="1"/>
          </p:cNvSpPr>
          <p:nvPr>
            <p:ph idx="1"/>
          </p:nvPr>
        </p:nvSpPr>
        <p:spPr>
          <a:xfrm>
            <a:off x="2209800" y="1524001"/>
            <a:ext cx="7924800" cy="4454525"/>
          </a:xfrm>
        </p:spPr>
        <p:txBody>
          <a:bodyPr/>
          <a:lstStyle/>
          <a:p>
            <a:r>
              <a:rPr lang="en-US" dirty="0"/>
              <a:t>Effective dose (</a:t>
            </a:r>
            <a:r>
              <a:rPr lang="en-US" dirty="0" err="1"/>
              <a:t>EfD</a:t>
            </a:r>
            <a:r>
              <a:rPr lang="en-US" dirty="0"/>
              <a:t>) limits</a:t>
            </a:r>
          </a:p>
          <a:p>
            <a:pPr lvl="1"/>
            <a:r>
              <a:rPr lang="en-US" dirty="0"/>
              <a:t>Federal government standards, following a recommendation of the NCRP, permit diagnostic imaging personnel to receive an “annual occupational </a:t>
            </a:r>
            <a:r>
              <a:rPr lang="en-US" dirty="0" err="1"/>
              <a:t>EfD</a:t>
            </a:r>
            <a:r>
              <a:rPr lang="en-US" dirty="0"/>
              <a:t> of 50 </a:t>
            </a:r>
            <a:r>
              <a:rPr lang="en-US" dirty="0" err="1"/>
              <a:t>mSv</a:t>
            </a:r>
            <a:r>
              <a:rPr lang="en-US" dirty="0"/>
              <a:t>” for whole-body exposure during routine operations. </a:t>
            </a:r>
          </a:p>
          <a:p>
            <a:pPr lvl="1"/>
            <a:r>
              <a:rPr lang="en-US" dirty="0"/>
              <a:t>However, in keeping with ALARA and diligent supervision of personnel cumulative radiation exposure records, no radiographer should ever approach this effective dose level. </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42</a:t>
            </a:fld>
            <a:endParaRPr lang="en-US"/>
          </a:p>
        </p:txBody>
      </p:sp>
    </p:spTree>
    <p:extLst>
      <p:ext uri="{BB962C8B-B14F-4D97-AF65-F5344CB8AC3E}">
        <p14:creationId xmlns:p14="http://schemas.microsoft.com/office/powerpoint/2010/main" val="2228265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t>Annual Limit for Occupationally Exposed Personnel (Cont.)</a:t>
            </a:r>
          </a:p>
        </p:txBody>
      </p:sp>
      <p:sp>
        <p:nvSpPr>
          <p:cNvPr id="3" name="Content Placeholder 2"/>
          <p:cNvSpPr>
            <a:spLocks noGrp="1"/>
          </p:cNvSpPr>
          <p:nvPr>
            <p:ph idx="1"/>
          </p:nvPr>
        </p:nvSpPr>
        <p:spPr/>
        <p:txBody>
          <a:bodyPr/>
          <a:lstStyle/>
          <a:p>
            <a:r>
              <a:rPr lang="en-US" dirty="0" err="1"/>
              <a:t>EfD</a:t>
            </a:r>
            <a:r>
              <a:rPr lang="en-US" dirty="0"/>
              <a:t> does not include</a:t>
            </a:r>
          </a:p>
          <a:p>
            <a:pPr lvl="1"/>
            <a:r>
              <a:rPr lang="en-US" dirty="0"/>
              <a:t>Personal medical exposure</a:t>
            </a:r>
          </a:p>
          <a:p>
            <a:pPr lvl="1"/>
            <a:r>
              <a:rPr lang="en-US" dirty="0"/>
              <a:t>Natural background exposure</a:t>
            </a:r>
          </a:p>
          <a:p>
            <a:r>
              <a:rPr lang="en-US" dirty="0"/>
              <a:t>Lifetime </a:t>
            </a:r>
            <a:r>
              <a:rPr lang="en-US" dirty="0" err="1"/>
              <a:t>EfD</a:t>
            </a:r>
            <a:r>
              <a:rPr lang="en-US" dirty="0"/>
              <a:t> in </a:t>
            </a:r>
            <a:r>
              <a:rPr lang="en-US" dirty="0" err="1"/>
              <a:t>millisieverts</a:t>
            </a:r>
            <a:r>
              <a:rPr lang="en-US" dirty="0"/>
              <a:t> should not exceed 10 times the person’s age in years. </a:t>
            </a:r>
          </a:p>
          <a:p>
            <a:r>
              <a:rPr lang="en-US" dirty="0"/>
              <a:t>A cumulative </a:t>
            </a:r>
            <a:r>
              <a:rPr lang="en-US" dirty="0" err="1"/>
              <a:t>EfD</a:t>
            </a:r>
            <a:r>
              <a:rPr lang="en-US" dirty="0"/>
              <a:t> (</a:t>
            </a:r>
            <a:r>
              <a:rPr lang="en-US" dirty="0" err="1"/>
              <a:t>CumEfD</a:t>
            </a:r>
            <a:r>
              <a:rPr lang="en-US" dirty="0"/>
              <a:t>) limit has been established for the whole body that limits a radiation worker’s lifetime effective dose to his or her age in years times 10 </a:t>
            </a:r>
            <a:r>
              <a:rPr lang="en-US" dirty="0" err="1"/>
              <a:t>mSv</a:t>
            </a:r>
            <a:r>
              <a:rPr lang="en-US" dirty="0"/>
              <a:t>.</a:t>
            </a:r>
          </a:p>
          <a:p>
            <a:endParaRPr lang="en-US" dirty="0"/>
          </a:p>
          <a:p>
            <a:endParaRPr lang="en-US" dirty="0"/>
          </a:p>
          <a:p>
            <a:endParaRPr lang="en-US" dirty="0"/>
          </a:p>
        </p:txBody>
      </p:sp>
      <p:sp>
        <p:nvSpPr>
          <p:cNvPr id="7"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5" name="Slide Number Placeholder 4"/>
          <p:cNvSpPr>
            <a:spLocks noGrp="1"/>
          </p:cNvSpPr>
          <p:nvPr>
            <p:ph type="sldNum" sz="quarter" idx="12"/>
          </p:nvPr>
        </p:nvSpPr>
        <p:spPr/>
        <p:txBody>
          <a:bodyPr/>
          <a:lstStyle/>
          <a:p>
            <a:fld id="{70B80D40-EE94-46D0-B8CF-D55DD462C4BF}" type="slidenum">
              <a:rPr lang="en-US" smtClean="0"/>
              <a:pPr/>
              <a:t>43</a:t>
            </a:fld>
            <a:endParaRPr lang="en-US"/>
          </a:p>
        </p:txBody>
      </p:sp>
    </p:spTree>
    <p:extLst>
      <p:ext uri="{BB962C8B-B14F-4D97-AF65-F5344CB8AC3E}">
        <p14:creationId xmlns:p14="http://schemas.microsoft.com/office/powerpoint/2010/main" val="2846211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Annual Limit for Occupationally Exposed Personnel (Cont.)</a:t>
            </a:r>
          </a:p>
        </p:txBody>
      </p:sp>
      <p:sp>
        <p:nvSpPr>
          <p:cNvPr id="3" name="Content Placeholder 2"/>
          <p:cNvSpPr>
            <a:spLocks noGrp="1"/>
          </p:cNvSpPr>
          <p:nvPr>
            <p:ph idx="1"/>
          </p:nvPr>
        </p:nvSpPr>
        <p:spPr>
          <a:xfrm>
            <a:off x="1752600" y="1641476"/>
            <a:ext cx="8763000" cy="4454525"/>
          </a:xfrm>
        </p:spPr>
        <p:txBody>
          <a:bodyPr>
            <a:normAutofit/>
          </a:bodyPr>
          <a:lstStyle/>
          <a:p>
            <a:r>
              <a:rPr lang="en-US" dirty="0"/>
              <a:t>Annual occupational and </a:t>
            </a:r>
            <a:r>
              <a:rPr lang="en-US" dirty="0" err="1"/>
              <a:t>nonoccupational</a:t>
            </a:r>
            <a:r>
              <a:rPr lang="en-US" dirty="0"/>
              <a:t> </a:t>
            </a:r>
            <a:r>
              <a:rPr lang="en-US" dirty="0" err="1"/>
              <a:t>EfD</a:t>
            </a:r>
            <a:r>
              <a:rPr lang="en-US" dirty="0"/>
              <a:t> limits</a:t>
            </a:r>
          </a:p>
          <a:p>
            <a:pPr lvl="1"/>
            <a:r>
              <a:rPr lang="en-US" dirty="0"/>
              <a:t>Annual occupational </a:t>
            </a:r>
            <a:r>
              <a:rPr lang="en-US" dirty="0" err="1"/>
              <a:t>EfD</a:t>
            </a:r>
            <a:r>
              <a:rPr lang="en-US" dirty="0"/>
              <a:t> limit of 50 </a:t>
            </a:r>
            <a:r>
              <a:rPr lang="en-US" dirty="0" err="1"/>
              <a:t>mSv</a:t>
            </a:r>
            <a:r>
              <a:rPr lang="en-US" dirty="0"/>
              <a:t> </a:t>
            </a:r>
          </a:p>
          <a:p>
            <a:pPr lvl="1"/>
            <a:r>
              <a:rPr lang="en-US" dirty="0"/>
              <a:t>Annual limit for members of the general population is 1 </a:t>
            </a:r>
            <a:r>
              <a:rPr lang="en-US" dirty="0" err="1"/>
              <a:t>mSv</a:t>
            </a:r>
            <a:r>
              <a:rPr lang="en-US" dirty="0"/>
              <a:t> for continuous or frequent exposure from artificial sources other than medical irradiation and natural background radiation and 5 </a:t>
            </a:r>
            <a:r>
              <a:rPr lang="en-US" dirty="0" err="1"/>
              <a:t>mSv</a:t>
            </a:r>
            <a:r>
              <a:rPr lang="en-US" dirty="0"/>
              <a:t> for infrequent annual exposure.</a:t>
            </a:r>
          </a:p>
          <a:p>
            <a:r>
              <a:rPr lang="en-US" dirty="0"/>
              <a:t>Limitation of exposure of the general public to a reasonable level of risk comparable with risks from other common sources</a:t>
            </a:r>
          </a:p>
        </p:txBody>
      </p:sp>
      <p:sp>
        <p:nvSpPr>
          <p:cNvPr id="6"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44</a:t>
            </a:fld>
            <a:endParaRPr lang="en-US"/>
          </a:p>
        </p:txBody>
      </p:sp>
    </p:spTree>
    <p:extLst>
      <p:ext uri="{BB962C8B-B14F-4D97-AF65-F5344CB8AC3E}">
        <p14:creationId xmlns:p14="http://schemas.microsoft.com/office/powerpoint/2010/main" val="3847179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0" y="274638"/>
            <a:ext cx="9144000" cy="1143000"/>
          </a:xfrm>
        </p:spPr>
        <p:txBody>
          <a:bodyPr>
            <a:normAutofit fontScale="90000"/>
          </a:bodyPr>
          <a:lstStyle/>
          <a:p>
            <a:r>
              <a:rPr lang="en-US" dirty="0"/>
              <a:t>Protection for Pregnant Personnel (Cont.)</a:t>
            </a:r>
          </a:p>
        </p:txBody>
      </p:sp>
      <p:sp>
        <p:nvSpPr>
          <p:cNvPr id="3" name="Content Placeholder 2"/>
          <p:cNvSpPr>
            <a:spLocks noGrp="1"/>
          </p:cNvSpPr>
          <p:nvPr>
            <p:ph idx="1"/>
          </p:nvPr>
        </p:nvSpPr>
        <p:spPr>
          <a:xfrm>
            <a:off x="2209800" y="1524001"/>
            <a:ext cx="8153400" cy="4454525"/>
          </a:xfrm>
        </p:spPr>
        <p:txBody>
          <a:bodyPr>
            <a:normAutofit/>
          </a:bodyPr>
          <a:lstStyle/>
          <a:p>
            <a:pPr>
              <a:spcBef>
                <a:spcPts val="0"/>
              </a:spcBef>
            </a:pPr>
            <a:r>
              <a:rPr lang="en-US" dirty="0"/>
              <a:t>Imaging department protocol (Cont.)</a:t>
            </a:r>
          </a:p>
          <a:p>
            <a:pPr lvl="1">
              <a:spcBef>
                <a:spcPts val="0"/>
              </a:spcBef>
            </a:pPr>
            <a:r>
              <a:rPr lang="en-US" dirty="0"/>
              <a:t>Facility, through its RSO, provides counseling and furnishes an additional monitor to be worn at waist level during all radiation procedures.</a:t>
            </a:r>
          </a:p>
          <a:p>
            <a:pPr lvl="1">
              <a:spcBef>
                <a:spcPts val="0"/>
              </a:spcBef>
            </a:pPr>
            <a:r>
              <a:rPr lang="en-US" dirty="0"/>
              <a:t>When a protective lead apron is worn, the additional monitor should be worn at waist level beneath the garment.</a:t>
            </a:r>
          </a:p>
          <a:p>
            <a:pPr lvl="2">
              <a:spcBef>
                <a:spcPts val="0"/>
              </a:spcBef>
            </a:pPr>
            <a:r>
              <a:rPr lang="en-US" dirty="0"/>
              <a:t>Purpose: To ensure that the monthly </a:t>
            </a:r>
            <a:r>
              <a:rPr lang="en-US" dirty="0" err="1"/>
              <a:t>EqD</a:t>
            </a:r>
            <a:r>
              <a:rPr lang="en-US" dirty="0"/>
              <a:t> to the embryo–fetus does not exceed 0.5 </a:t>
            </a:r>
            <a:r>
              <a:rPr lang="en-US" dirty="0" err="1"/>
              <a:t>mSv</a:t>
            </a:r>
            <a:r>
              <a:rPr lang="en-US" dirty="0"/>
              <a:t> or a limit of 5.0 </a:t>
            </a:r>
            <a:r>
              <a:rPr lang="en-US" dirty="0" err="1"/>
              <a:t>mSv</a:t>
            </a:r>
            <a:r>
              <a:rPr lang="en-US" dirty="0"/>
              <a:t> during the entire pregnancy.</a:t>
            </a:r>
          </a:p>
          <a:p>
            <a:pPr lvl="1">
              <a:spcBef>
                <a:spcPts val="0"/>
              </a:spcBef>
            </a:pPr>
            <a:r>
              <a:rPr lang="en-US" dirty="0" err="1"/>
              <a:t>EqD</a:t>
            </a:r>
            <a:r>
              <a:rPr lang="en-US" dirty="0"/>
              <a:t> limit is designed to significantly restrict the total lifetime risk of leukemia and other malignancies in persons exposed in utero.</a:t>
            </a:r>
          </a:p>
        </p:txBody>
      </p:sp>
      <p:sp>
        <p:nvSpPr>
          <p:cNvPr id="7"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5" name="Slide Number Placeholder 4"/>
          <p:cNvSpPr>
            <a:spLocks noGrp="1"/>
          </p:cNvSpPr>
          <p:nvPr>
            <p:ph type="sldNum" sz="quarter" idx="12"/>
          </p:nvPr>
        </p:nvSpPr>
        <p:spPr/>
        <p:txBody>
          <a:bodyPr/>
          <a:lstStyle/>
          <a:p>
            <a:fld id="{70B80D40-EE94-46D0-B8CF-D55DD462C4BF}" type="slidenum">
              <a:rPr lang="en-US" smtClean="0"/>
              <a:pPr/>
              <a:t>45</a:t>
            </a:fld>
            <a:endParaRPr lang="en-US"/>
          </a:p>
        </p:txBody>
      </p:sp>
    </p:spTree>
    <p:extLst>
      <p:ext uri="{BB962C8B-B14F-4D97-AF65-F5344CB8AC3E}">
        <p14:creationId xmlns:p14="http://schemas.microsoft.com/office/powerpoint/2010/main" val="1602680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0" y="274638"/>
            <a:ext cx="9144000" cy="1143000"/>
          </a:xfrm>
        </p:spPr>
        <p:txBody>
          <a:bodyPr>
            <a:normAutofit fontScale="90000"/>
          </a:bodyPr>
          <a:lstStyle/>
          <a:p>
            <a:r>
              <a:rPr lang="en-US" dirty="0"/>
              <a:t>Protection for Pregnant Personnel (Cont.)</a:t>
            </a:r>
          </a:p>
        </p:txBody>
      </p:sp>
      <p:sp>
        <p:nvSpPr>
          <p:cNvPr id="3" name="Content Placeholder 2"/>
          <p:cNvSpPr>
            <a:spLocks noGrp="1"/>
          </p:cNvSpPr>
          <p:nvPr>
            <p:ph idx="1"/>
          </p:nvPr>
        </p:nvSpPr>
        <p:spPr/>
        <p:txBody>
          <a:bodyPr/>
          <a:lstStyle/>
          <a:p>
            <a:r>
              <a:rPr lang="en-US" dirty="0"/>
              <a:t>Acknowledgment of counseling and understanding of radiation safety measures</a:t>
            </a:r>
          </a:p>
          <a:p>
            <a:pPr lvl="1"/>
            <a:r>
              <a:rPr lang="en-US" dirty="0"/>
              <a:t>After receiving radiation safety counseling, the pregnant radiologic technologist must read and sign a form acknowledging that she has received counseling and understands the practices to be followed to ensure the safety of the embryo–fetus.</a:t>
            </a:r>
          </a:p>
          <a:p>
            <a:pPr lvl="1"/>
            <a:r>
              <a:rPr lang="en-US" dirty="0"/>
              <a:t>Dosimeter companies provide a separate monthly report that tracks the exposure of the worker and the embryo–fetus.</a:t>
            </a:r>
          </a:p>
          <a:p>
            <a:endParaRPr lang="en-US" dirty="0"/>
          </a:p>
        </p:txBody>
      </p:sp>
      <p:sp>
        <p:nvSpPr>
          <p:cNvPr id="9"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46</a:t>
            </a:fld>
            <a:endParaRPr lang="en-US"/>
          </a:p>
        </p:txBody>
      </p:sp>
    </p:spTree>
    <p:extLst>
      <p:ext uri="{BB962C8B-B14F-4D97-AF65-F5344CB8AC3E}">
        <p14:creationId xmlns:p14="http://schemas.microsoft.com/office/powerpoint/2010/main" val="3977027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0" y="274638"/>
            <a:ext cx="9144000" cy="1143000"/>
          </a:xfrm>
        </p:spPr>
        <p:txBody>
          <a:bodyPr>
            <a:normAutofit fontScale="90000"/>
          </a:bodyPr>
          <a:lstStyle/>
          <a:p>
            <a:r>
              <a:rPr lang="en-US" dirty="0"/>
              <a:t>Protection for Pregnant Personnel (Cont.)</a:t>
            </a:r>
          </a:p>
        </p:txBody>
      </p:sp>
      <p:sp>
        <p:nvSpPr>
          <p:cNvPr id="3" name="Content Placeholder 2"/>
          <p:cNvSpPr>
            <a:spLocks noGrp="1"/>
          </p:cNvSpPr>
          <p:nvPr>
            <p:ph idx="1"/>
          </p:nvPr>
        </p:nvSpPr>
        <p:spPr/>
        <p:txBody>
          <a:bodyPr/>
          <a:lstStyle/>
          <a:p>
            <a:r>
              <a:rPr lang="en-US" dirty="0"/>
              <a:t>Protective maternity apparel should be available.</a:t>
            </a:r>
          </a:p>
          <a:p>
            <a:pPr lvl="1"/>
            <a:r>
              <a:rPr lang="en-US" dirty="0"/>
              <a:t>Maternity protective aprons consist of 0.5-mm lead equivalent over the entire length and width and also have an extra 1-mm lead equivalent protective panel that runs transversely across the width of the apron to provide added safety for the embryo–fetus. </a:t>
            </a:r>
          </a:p>
          <a:p>
            <a:pPr lvl="1"/>
            <a:r>
              <a:rPr lang="en-US" dirty="0"/>
              <a:t>Wraparound protective aprons of 0.5-mm lead equivalent can also be used during pregnancy.</a:t>
            </a:r>
          </a:p>
          <a:p>
            <a:endParaRPr lang="en-US" dirty="0"/>
          </a:p>
        </p:txBody>
      </p:sp>
      <p:sp>
        <p:nvSpPr>
          <p:cNvPr id="7"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5" name="Slide Number Placeholder 4"/>
          <p:cNvSpPr>
            <a:spLocks noGrp="1"/>
          </p:cNvSpPr>
          <p:nvPr>
            <p:ph type="sldNum" sz="quarter" idx="12"/>
          </p:nvPr>
        </p:nvSpPr>
        <p:spPr/>
        <p:txBody>
          <a:bodyPr/>
          <a:lstStyle/>
          <a:p>
            <a:fld id="{70B80D40-EE94-46D0-B8CF-D55DD462C4BF}" type="slidenum">
              <a:rPr lang="en-US" smtClean="0"/>
              <a:pPr/>
              <a:t>47</a:t>
            </a:fld>
            <a:endParaRPr lang="en-US"/>
          </a:p>
        </p:txBody>
      </p:sp>
    </p:spTree>
    <p:extLst>
      <p:ext uri="{BB962C8B-B14F-4D97-AF65-F5344CB8AC3E}">
        <p14:creationId xmlns:p14="http://schemas.microsoft.com/office/powerpoint/2010/main" val="2683137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0" y="274638"/>
            <a:ext cx="9144000" cy="1143000"/>
          </a:xfrm>
        </p:spPr>
        <p:txBody>
          <a:bodyPr>
            <a:normAutofit fontScale="90000"/>
          </a:bodyPr>
          <a:lstStyle/>
          <a:p>
            <a:r>
              <a:rPr lang="en-US" dirty="0"/>
              <a:t>Protection for Pregnant Personnel (Cont.)</a:t>
            </a:r>
          </a:p>
        </p:txBody>
      </p:sp>
      <p:sp>
        <p:nvSpPr>
          <p:cNvPr id="3" name="Content Placeholder 2"/>
          <p:cNvSpPr>
            <a:spLocks noGrp="1"/>
          </p:cNvSpPr>
          <p:nvPr>
            <p:ph idx="1"/>
          </p:nvPr>
        </p:nvSpPr>
        <p:spPr>
          <a:xfrm>
            <a:off x="2209800" y="1641476"/>
            <a:ext cx="8077200" cy="4454525"/>
          </a:xfrm>
        </p:spPr>
        <p:txBody>
          <a:bodyPr>
            <a:normAutofit/>
          </a:bodyPr>
          <a:lstStyle/>
          <a:p>
            <a:r>
              <a:rPr lang="en-US" sz="2400" dirty="0"/>
              <a:t>Work schedule alteration</a:t>
            </a:r>
          </a:p>
          <a:p>
            <a:pPr lvl="1"/>
            <a:r>
              <a:rPr lang="en-US" sz="2000" dirty="0"/>
              <a:t>In accordance with ALARA guidelines, work schedules are designed to distribute radiation exposure risk evenly to all employees.</a:t>
            </a:r>
          </a:p>
          <a:p>
            <a:pPr lvl="1"/>
            <a:r>
              <a:rPr lang="en-US" sz="2000" dirty="0"/>
              <a:t>Other unknowingly potentially pregnant radiographers can be subject to </a:t>
            </a:r>
            <a:r>
              <a:rPr lang="en-US" sz="2000" i="1" dirty="0"/>
              <a:t>increased</a:t>
            </a:r>
            <a:r>
              <a:rPr lang="en-US" sz="2000" dirty="0"/>
              <a:t> risk if a declared pregnant radiographer is reassigned to a lower radiation exposure risk area.</a:t>
            </a:r>
          </a:p>
          <a:p>
            <a:pPr lvl="1"/>
            <a:r>
              <a:rPr lang="en-US" sz="2000" dirty="0"/>
              <a:t>A declared pregnant radiographer does not necessarily need to be reassigned to a lower radiation exposure as a consequence of a declared pregnancy.</a:t>
            </a:r>
          </a:p>
          <a:p>
            <a:pPr lvl="1"/>
            <a:r>
              <a:rPr lang="en-US" sz="2000" dirty="0" err="1"/>
              <a:t>EqD</a:t>
            </a:r>
            <a:r>
              <a:rPr lang="en-US" sz="2000" dirty="0"/>
              <a:t> to the embryo–fetus from occupational exposure of the mother need </a:t>
            </a:r>
            <a:r>
              <a:rPr lang="en-US" sz="2000" i="1" dirty="0"/>
              <a:t>not</a:t>
            </a:r>
            <a:r>
              <a:rPr lang="en-US" sz="2000" dirty="0"/>
              <a:t> exceed the NCRP recommended monthly </a:t>
            </a:r>
            <a:r>
              <a:rPr lang="en-US" sz="2000" dirty="0" err="1"/>
              <a:t>EqD</a:t>
            </a:r>
            <a:r>
              <a:rPr lang="en-US" sz="2000" dirty="0"/>
              <a:t> limit of 0.5 </a:t>
            </a:r>
            <a:r>
              <a:rPr lang="en-US" sz="2000" dirty="0" err="1"/>
              <a:t>mSv</a:t>
            </a:r>
            <a:r>
              <a:rPr lang="en-US" sz="2000" dirty="0"/>
              <a:t> or a limit or 5.0 </a:t>
            </a:r>
            <a:r>
              <a:rPr lang="en-US" sz="2000" dirty="0" err="1"/>
              <a:t>mSv</a:t>
            </a:r>
            <a:r>
              <a:rPr lang="en-US" sz="2000"/>
              <a:t> during </a:t>
            </a:r>
            <a:r>
              <a:rPr lang="en-US" sz="2000" dirty="0"/>
              <a:t>the entire pregnancy.</a:t>
            </a:r>
          </a:p>
        </p:txBody>
      </p:sp>
      <p:sp>
        <p:nvSpPr>
          <p:cNvPr id="9"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48</a:t>
            </a:fld>
            <a:endParaRPr lang="en-US"/>
          </a:p>
        </p:txBody>
      </p:sp>
    </p:spTree>
    <p:extLst>
      <p:ext uri="{BB962C8B-B14F-4D97-AF65-F5344CB8AC3E}">
        <p14:creationId xmlns:p14="http://schemas.microsoft.com/office/powerpoint/2010/main" val="807402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1524000"/>
          </a:xfrm>
        </p:spPr>
        <p:txBody>
          <a:bodyPr>
            <a:normAutofit/>
          </a:bodyPr>
          <a:lstStyle/>
          <a:p>
            <a:r>
              <a:rPr lang="en-US" sz="3200" dirty="0"/>
              <a:t>Basic Principles of Radiation Protection for Personnel Exposure Reduction</a:t>
            </a:r>
          </a:p>
        </p:txBody>
      </p:sp>
      <p:sp>
        <p:nvSpPr>
          <p:cNvPr id="3" name="Content Placeholder 2"/>
          <p:cNvSpPr>
            <a:spLocks noGrp="1"/>
          </p:cNvSpPr>
          <p:nvPr>
            <p:ph idx="1"/>
          </p:nvPr>
        </p:nvSpPr>
        <p:spPr>
          <a:xfrm>
            <a:off x="2209800" y="1905000"/>
            <a:ext cx="7772400" cy="4495800"/>
          </a:xfrm>
        </p:spPr>
        <p:txBody>
          <a:bodyPr>
            <a:normAutofit/>
          </a:bodyPr>
          <a:lstStyle/>
          <a:p>
            <a:r>
              <a:rPr lang="en-US" dirty="0"/>
              <a:t>Occupational radiation exposure of imaging personnel can be minimized by the use of three cardinal principles: </a:t>
            </a:r>
            <a:r>
              <a:rPr lang="en-US" i="1" dirty="0"/>
              <a:t>time, distance, </a:t>
            </a:r>
            <a:r>
              <a:rPr lang="en-US" dirty="0"/>
              <a:t>and </a:t>
            </a:r>
            <a:r>
              <a:rPr lang="en-US" i="1" dirty="0"/>
              <a:t>shielding</a:t>
            </a:r>
            <a:r>
              <a:rPr lang="en-US" dirty="0"/>
              <a:t>.</a:t>
            </a:r>
          </a:p>
          <a:p>
            <a:pPr lvl="1"/>
            <a:r>
              <a:rPr lang="en-US" dirty="0"/>
              <a:t>Time: </a:t>
            </a:r>
            <a:r>
              <a:rPr lang="en-US" i="1" dirty="0"/>
              <a:t>Decreasing</a:t>
            </a:r>
            <a:r>
              <a:rPr lang="en-US" dirty="0"/>
              <a:t> the length of time spent in a room where x-radiation is being produced</a:t>
            </a:r>
          </a:p>
          <a:p>
            <a:pPr lvl="1"/>
            <a:r>
              <a:rPr lang="en-US" dirty="0"/>
              <a:t>Distance: Standing at the </a:t>
            </a:r>
            <a:r>
              <a:rPr lang="en-US" i="1" dirty="0"/>
              <a:t>greatest</a:t>
            </a:r>
            <a:r>
              <a:rPr lang="en-US" dirty="0"/>
              <a:t> distance possible from an energized x-ray beam</a:t>
            </a:r>
          </a:p>
          <a:p>
            <a:pPr lvl="1"/>
            <a:r>
              <a:rPr lang="en-US" dirty="0"/>
              <a:t>Shielding: </a:t>
            </a:r>
            <a:r>
              <a:rPr lang="en-US" i="1" dirty="0"/>
              <a:t>Interposing</a:t>
            </a:r>
            <a:r>
              <a:rPr lang="en-US" dirty="0"/>
              <a:t> a radiation-absorbent shielding material between the radiation worker and the source of radiation </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49</a:t>
            </a:fld>
            <a:endParaRPr lang="en-US"/>
          </a:p>
        </p:txBody>
      </p:sp>
    </p:spTree>
    <p:extLst>
      <p:ext uri="{BB962C8B-B14F-4D97-AF65-F5344CB8AC3E}">
        <p14:creationId xmlns:p14="http://schemas.microsoft.com/office/powerpoint/2010/main" val="234626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Protection</a:t>
            </a:r>
          </a:p>
        </p:txBody>
      </p:sp>
      <p:sp>
        <p:nvSpPr>
          <p:cNvPr id="3" name="Content Placeholder 2"/>
          <p:cNvSpPr>
            <a:spLocks noGrp="1"/>
          </p:cNvSpPr>
          <p:nvPr>
            <p:ph idx="1"/>
          </p:nvPr>
        </p:nvSpPr>
        <p:spPr/>
        <p:txBody>
          <a:bodyPr/>
          <a:lstStyle/>
          <a:p>
            <a:r>
              <a:rPr lang="en-US" dirty="0"/>
              <a:t>Effective measures employed by radiation workers to safeguard patients, personnel, and the general public from unnecessary exposure to ionizing radiation.</a:t>
            </a:r>
          </a:p>
          <a:p>
            <a:r>
              <a:rPr lang="en-US" dirty="0"/>
              <a:t>Unnecessary radiation</a:t>
            </a:r>
          </a:p>
          <a:p>
            <a:pPr lvl="1"/>
            <a:r>
              <a:rPr lang="en-US" dirty="0"/>
              <a:t>Any radiation exposure that does </a:t>
            </a:r>
            <a:r>
              <a:rPr lang="en-US" i="1" dirty="0"/>
              <a:t>not</a:t>
            </a:r>
            <a:r>
              <a:rPr lang="en-US" dirty="0"/>
              <a:t> benefit a person in terms of diagnostic information obtained for the clinical management of medical needs.</a:t>
            </a:r>
          </a:p>
          <a:p>
            <a:pPr lvl="1"/>
            <a:r>
              <a:rPr lang="en-US" dirty="0"/>
              <a:t>Any radiation exposure that does </a:t>
            </a:r>
            <a:r>
              <a:rPr lang="en-US" i="1" dirty="0"/>
              <a:t>not</a:t>
            </a:r>
            <a:r>
              <a:rPr lang="en-US" dirty="0"/>
              <a:t> enhance the quality of the study.</a:t>
            </a:r>
          </a:p>
        </p:txBody>
      </p:sp>
      <p:sp>
        <p:nvSpPr>
          <p:cNvPr id="4" name="Slide Number Placeholder 3"/>
          <p:cNvSpPr>
            <a:spLocks noGrp="1"/>
          </p:cNvSpPr>
          <p:nvPr>
            <p:ph type="sldNum" sz="quarter" idx="12"/>
          </p:nvPr>
        </p:nvSpPr>
        <p:spPr/>
        <p:txBody>
          <a:bodyPr/>
          <a:lstStyle/>
          <a:p>
            <a:pPr>
              <a:defRPr/>
            </a:pPr>
            <a:fld id="{246192C8-11B8-42E4-B805-631764790BFA}" type="slidenum">
              <a:rPr lang="en-US" smtClean="0"/>
              <a:pPr>
                <a:defRPr/>
              </a:pPr>
              <a:t>5</a:t>
            </a:fld>
            <a:endParaRPr lang="en-US" dirty="0"/>
          </a:p>
        </p:txBody>
      </p:sp>
      <p:sp>
        <p:nvSpPr>
          <p:cNvPr id="7" name="Footer Placeholder 4"/>
          <p:cNvSpPr txBox="1">
            <a:spLocks/>
          </p:cNvSpPr>
          <p:nvPr/>
        </p:nvSpPr>
        <p:spPr>
          <a:xfrm>
            <a:off x="2743200" y="6400800"/>
            <a:ext cx="6781800" cy="3048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sz="1000" dirty="0"/>
          </a:p>
        </p:txBody>
      </p:sp>
    </p:spTree>
    <p:extLst>
      <p:ext uri="{BB962C8B-B14F-4D97-AF65-F5344CB8AC3E}">
        <p14:creationId xmlns:p14="http://schemas.microsoft.com/office/powerpoint/2010/main" val="3026421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963615" y="422275"/>
            <a:ext cx="8382000" cy="1219200"/>
          </a:xfrm>
        </p:spPr>
        <p:txBody>
          <a:bodyPr>
            <a:normAutofit/>
          </a:bodyPr>
          <a:lstStyle/>
          <a:p>
            <a:r>
              <a:rPr lang="en-US" sz="3200" dirty="0"/>
              <a:t>Basic Principles of Radiation Protection for Personnel Exposure Reduction (Cont.)</a:t>
            </a:r>
          </a:p>
        </p:txBody>
      </p:sp>
      <p:sp>
        <p:nvSpPr>
          <p:cNvPr id="3" name="Content Placeholder 2"/>
          <p:cNvSpPr>
            <a:spLocks noGrp="1"/>
          </p:cNvSpPr>
          <p:nvPr>
            <p:ph idx="1"/>
          </p:nvPr>
        </p:nvSpPr>
        <p:spPr>
          <a:xfrm>
            <a:off x="2077915" y="1905001"/>
            <a:ext cx="8153400" cy="4454525"/>
          </a:xfrm>
        </p:spPr>
        <p:txBody>
          <a:bodyPr/>
          <a:lstStyle/>
          <a:p>
            <a:r>
              <a:rPr lang="en-US" sz="2400" dirty="0"/>
              <a:t>Time</a:t>
            </a:r>
          </a:p>
          <a:p>
            <a:pPr lvl="1"/>
            <a:r>
              <a:rPr lang="en-US" sz="2000" dirty="0"/>
              <a:t>The amount of radiation a worker receives is </a:t>
            </a:r>
            <a:r>
              <a:rPr lang="en-US" sz="2000" i="1" dirty="0"/>
              <a:t>directly</a:t>
            </a:r>
            <a:r>
              <a:rPr lang="en-US" sz="2000" dirty="0"/>
              <a:t> proportional to the length of </a:t>
            </a:r>
            <a:r>
              <a:rPr lang="en-US" sz="2000" b="1" dirty="0"/>
              <a:t>time</a:t>
            </a:r>
            <a:r>
              <a:rPr lang="en-US" sz="2000" dirty="0"/>
              <a:t> for which the individual is in the path of ionizing radiation.</a:t>
            </a:r>
            <a:endParaRPr lang="en-US" dirty="0"/>
          </a:p>
          <a:p>
            <a:pPr lvl="1"/>
            <a:r>
              <a:rPr lang="en-US" sz="2000" dirty="0"/>
              <a:t>Most fluoroscopic x-ray equipment have 5-minute timers to alert the radiologist or other  authorized equipment operator that a specific period of time has elapsed.</a:t>
            </a:r>
          </a:p>
          <a:p>
            <a:pPr lvl="1"/>
            <a:r>
              <a:rPr lang="en-US" sz="2000" dirty="0"/>
              <a:t>Radiographers should be present in a fluoroscopic room only when needed to  perform relevant patient care and to fulfill respective duties associated with the procedure. Otherwise, the radiographer should remain behind a protective barrier.</a:t>
            </a:r>
          </a:p>
          <a:p>
            <a:endParaRPr lang="en-US" sz="2400" dirty="0"/>
          </a:p>
        </p:txBody>
      </p:sp>
      <p:sp>
        <p:nvSpPr>
          <p:cNvPr id="9"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50</a:t>
            </a:fld>
            <a:endParaRPr lang="en-US"/>
          </a:p>
        </p:txBody>
      </p:sp>
    </p:spTree>
    <p:extLst>
      <p:ext uri="{BB962C8B-B14F-4D97-AF65-F5344CB8AC3E}">
        <p14:creationId xmlns:p14="http://schemas.microsoft.com/office/powerpoint/2010/main" val="1465613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22263"/>
            <a:ext cx="7772400" cy="1219200"/>
          </a:xfrm>
        </p:spPr>
        <p:txBody>
          <a:bodyPr>
            <a:normAutofit/>
          </a:bodyPr>
          <a:lstStyle/>
          <a:p>
            <a:r>
              <a:rPr lang="en-US" sz="3200" dirty="0"/>
              <a:t>Basic Principles of Radiation Protection for Personnel Exposure Reduction (Cont.)</a:t>
            </a:r>
          </a:p>
        </p:txBody>
      </p:sp>
      <p:sp>
        <p:nvSpPr>
          <p:cNvPr id="3" name="Content Placeholder 2"/>
          <p:cNvSpPr>
            <a:spLocks noGrp="1"/>
          </p:cNvSpPr>
          <p:nvPr>
            <p:ph idx="1"/>
          </p:nvPr>
        </p:nvSpPr>
        <p:spPr>
          <a:xfrm>
            <a:off x="1752600" y="1781970"/>
            <a:ext cx="8534400" cy="4454525"/>
          </a:xfrm>
        </p:spPr>
        <p:txBody>
          <a:bodyPr/>
          <a:lstStyle/>
          <a:p>
            <a:r>
              <a:rPr lang="en-US" dirty="0"/>
              <a:t>Distance</a:t>
            </a:r>
          </a:p>
          <a:p>
            <a:pPr lvl="1"/>
            <a:r>
              <a:rPr lang="en-US" i="1" dirty="0"/>
              <a:t>Most effective</a:t>
            </a:r>
            <a:r>
              <a:rPr lang="en-US" dirty="0"/>
              <a:t> means of protection from ionizing radiation</a:t>
            </a:r>
          </a:p>
          <a:p>
            <a:pPr lvl="1"/>
            <a:r>
              <a:rPr lang="en-US" dirty="0"/>
              <a:t>Imaging personnel receive </a:t>
            </a:r>
            <a:r>
              <a:rPr lang="en-US" i="1" dirty="0"/>
              <a:t>significantly</a:t>
            </a:r>
            <a:r>
              <a:rPr lang="en-US" dirty="0"/>
              <a:t> less radiation exposure by standing farther away from a radiation source.</a:t>
            </a:r>
          </a:p>
          <a:p>
            <a:pPr lvl="1">
              <a:defRPr/>
            </a:pPr>
            <a:r>
              <a:rPr lang="en-US" dirty="0"/>
              <a:t>Application of the Inverse Square Law (ISL)</a:t>
            </a:r>
          </a:p>
          <a:p>
            <a:pPr lvl="2">
              <a:defRPr/>
            </a:pPr>
            <a:r>
              <a:rPr lang="en-US" dirty="0"/>
              <a:t>ISL expresses the relationship between distance and intensity (quantity) of radiation and governs the dose received.</a:t>
            </a:r>
          </a:p>
          <a:p>
            <a:pPr lvl="2">
              <a:defRPr/>
            </a:pPr>
            <a:r>
              <a:rPr lang="en-US" dirty="0"/>
              <a:t>Law: “The intensity of radiation is </a:t>
            </a:r>
            <a:r>
              <a:rPr lang="en-US" i="1" dirty="0"/>
              <a:t>inversely</a:t>
            </a:r>
            <a:r>
              <a:rPr lang="en-US" dirty="0"/>
              <a:t> proportional to the square of the distance from the source.”</a:t>
            </a:r>
          </a:p>
          <a:p>
            <a:pPr lvl="1"/>
            <a:endParaRPr lang="en-US" dirty="0"/>
          </a:p>
          <a:p>
            <a:pPr lvl="1"/>
            <a:endParaRPr lang="en-US" dirty="0"/>
          </a:p>
        </p:txBody>
      </p:sp>
      <p:sp>
        <p:nvSpPr>
          <p:cNvPr id="10"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51</a:t>
            </a:fld>
            <a:endParaRPr lang="en-US"/>
          </a:p>
        </p:txBody>
      </p:sp>
      <p:sp>
        <p:nvSpPr>
          <p:cNvPr id="7" name="Content Placeholder 3"/>
          <p:cNvSpPr txBox="1">
            <a:spLocks/>
          </p:cNvSpPr>
          <p:nvPr/>
        </p:nvSpPr>
        <p:spPr bwMode="auto">
          <a:xfrm>
            <a:off x="6858000" y="1946276"/>
            <a:ext cx="3810000" cy="4454525"/>
          </a:xfrm>
          <a:prstGeom prst="rect">
            <a:avLst/>
          </a:prstGeom>
          <a:noFill/>
          <a:ln>
            <a:noFill/>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chemeClr val="tx2"/>
              </a:buClr>
              <a:buSzPct val="60000"/>
              <a:buFont typeface="Wingdings 2" pitchFamily="18" charset="2"/>
              <a:buChar char=""/>
              <a:defRPr/>
            </a:pPr>
            <a:endParaRPr lang="en-US" sz="2000" kern="0" dirty="0">
              <a:effectLst>
                <a:outerShdw blurRad="38100" dist="38100" dir="2700000" algn="tl">
                  <a:srgbClr val="000000"/>
                </a:outerShdw>
              </a:effectLst>
            </a:endParaRPr>
          </a:p>
        </p:txBody>
      </p:sp>
    </p:spTree>
    <p:extLst>
      <p:ext uri="{BB962C8B-B14F-4D97-AF65-F5344CB8AC3E}">
        <p14:creationId xmlns:p14="http://schemas.microsoft.com/office/powerpoint/2010/main" val="2282210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7772400" cy="1600200"/>
          </a:xfrm>
        </p:spPr>
        <p:txBody>
          <a:bodyPr>
            <a:normAutofit/>
          </a:bodyPr>
          <a:lstStyle/>
          <a:p>
            <a:r>
              <a:rPr lang="en-US" sz="3200" dirty="0"/>
              <a:t>Basic Principles of Radiation Protection for Personnel Exposure Reduction (Cont.)</a:t>
            </a:r>
          </a:p>
        </p:txBody>
      </p:sp>
      <p:sp>
        <p:nvSpPr>
          <p:cNvPr id="3" name="Content Placeholder 2"/>
          <p:cNvSpPr>
            <a:spLocks noGrp="1"/>
          </p:cNvSpPr>
          <p:nvPr>
            <p:ph sz="half" idx="1"/>
          </p:nvPr>
        </p:nvSpPr>
        <p:spPr>
          <a:xfrm>
            <a:off x="2231709" y="1617179"/>
            <a:ext cx="3810000" cy="4495800"/>
          </a:xfrm>
        </p:spPr>
        <p:txBody>
          <a:bodyPr>
            <a:normAutofit/>
          </a:bodyPr>
          <a:lstStyle/>
          <a:p>
            <a:r>
              <a:rPr lang="en-US" sz="2400" dirty="0"/>
              <a:t>Distance</a:t>
            </a:r>
          </a:p>
        </p:txBody>
      </p:sp>
      <p:sp>
        <p:nvSpPr>
          <p:cNvPr id="4" name="Content Placeholder 3"/>
          <p:cNvSpPr>
            <a:spLocks noGrp="1"/>
          </p:cNvSpPr>
          <p:nvPr>
            <p:ph sz="half" idx="2"/>
          </p:nvPr>
        </p:nvSpPr>
        <p:spPr>
          <a:xfrm>
            <a:off x="6173535" y="1625024"/>
            <a:ext cx="3810000" cy="4267200"/>
          </a:xfrm>
        </p:spPr>
        <p:txBody>
          <a:bodyPr>
            <a:normAutofit/>
          </a:bodyPr>
          <a:lstStyle/>
          <a:p>
            <a:r>
              <a:rPr lang="en-US" sz="2400" dirty="0"/>
              <a:t>Distance</a:t>
            </a:r>
          </a:p>
        </p:txBody>
      </p:sp>
      <p:sp>
        <p:nvSpPr>
          <p:cNvPr id="11"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52</a:t>
            </a:fld>
            <a:endParaRPr lang="en-US"/>
          </a:p>
        </p:txBody>
      </p:sp>
      <p:pic>
        <p:nvPicPr>
          <p:cNvPr id="5122" name="Picture 2" descr="\\192.168.7.143\elsk7\085_k163_Sherer7e\From Client\k163_Sherer7e_12-Nov-2013\Images\013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2095" y="2053260"/>
            <a:ext cx="3231624" cy="30902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29721" y="5156201"/>
            <a:ext cx="4481914" cy="1181247"/>
          </a:xfrm>
          <a:prstGeom prst="rect">
            <a:avLst/>
          </a:prstGeom>
        </p:spPr>
        <p:txBody>
          <a:bodyPr>
            <a:spAutoFit/>
          </a:bodyPr>
          <a:lstStyle/>
          <a:p>
            <a:r>
              <a:rPr lang="en-US" sz="1400" dirty="0"/>
              <a:t>Figure 14-4. As the distance between the source of radiation and any given measurement point increases, radiation intensity (quantity) measured at that point decreases by the square of the relative change in distance between the new location and the old.</a:t>
            </a:r>
          </a:p>
        </p:txBody>
      </p:sp>
      <p:pic>
        <p:nvPicPr>
          <p:cNvPr id="5123" name="Picture 3" descr="\\192.168.7.143\elsk7\085_k163_Sherer7e\From Client\k163_Sherer7e_12-Nov-2013\Images\013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736" y="2104060"/>
            <a:ext cx="3910265" cy="27029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96000" y="5143501"/>
            <a:ext cx="4572000" cy="1169551"/>
          </a:xfrm>
          <a:prstGeom prst="rect">
            <a:avLst/>
          </a:prstGeom>
        </p:spPr>
        <p:txBody>
          <a:bodyPr>
            <a:spAutoFit/>
          </a:bodyPr>
          <a:lstStyle/>
          <a:p>
            <a:r>
              <a:rPr lang="en-US" sz="1400" dirty="0"/>
              <a:t>Figure 14-5. When the distance from a point source of radiation is doubled, the radiation at the new location spans an area four times larger than the original area. However, the intensity at the new distance is only one fourth of the original intensity.</a:t>
            </a:r>
          </a:p>
        </p:txBody>
      </p:sp>
    </p:spTree>
    <p:extLst>
      <p:ext uri="{BB962C8B-B14F-4D97-AF65-F5344CB8AC3E}">
        <p14:creationId xmlns:p14="http://schemas.microsoft.com/office/powerpoint/2010/main" val="1012293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29300"/>
            <a:ext cx="7772400" cy="1219200"/>
          </a:xfrm>
        </p:spPr>
        <p:txBody>
          <a:bodyPr>
            <a:noAutofit/>
          </a:bodyPr>
          <a:lstStyle/>
          <a:p>
            <a:r>
              <a:rPr lang="en-US" sz="3200" dirty="0"/>
              <a:t>Basic Principles of Radiation Protection for Personnel Exposure Reduction (Cont.)</a:t>
            </a:r>
          </a:p>
        </p:txBody>
      </p:sp>
      <p:sp>
        <p:nvSpPr>
          <p:cNvPr id="3" name="Content Placeholder 2"/>
          <p:cNvSpPr>
            <a:spLocks noGrp="1"/>
          </p:cNvSpPr>
          <p:nvPr>
            <p:ph sz="half" idx="1"/>
          </p:nvPr>
        </p:nvSpPr>
        <p:spPr>
          <a:xfrm>
            <a:off x="1981200" y="1676400"/>
            <a:ext cx="4038600" cy="4166500"/>
          </a:xfrm>
        </p:spPr>
        <p:txBody>
          <a:bodyPr/>
          <a:lstStyle/>
          <a:p>
            <a:r>
              <a:rPr lang="en-US" sz="2400" dirty="0"/>
              <a:t>Distance</a:t>
            </a:r>
          </a:p>
          <a:p>
            <a:pPr lvl="1"/>
            <a:r>
              <a:rPr lang="en-US" sz="2200" dirty="0"/>
              <a:t>The ISL may be stated as a formula</a:t>
            </a:r>
          </a:p>
        </p:txBody>
      </p:sp>
      <p:sp>
        <p:nvSpPr>
          <p:cNvPr id="4" name="Content Placeholder 3"/>
          <p:cNvSpPr>
            <a:spLocks noGrp="1"/>
          </p:cNvSpPr>
          <p:nvPr>
            <p:ph sz="half" idx="2"/>
          </p:nvPr>
        </p:nvSpPr>
        <p:spPr>
          <a:xfrm>
            <a:off x="5791200" y="1929500"/>
            <a:ext cx="4419600" cy="4318900"/>
          </a:xfrm>
        </p:spPr>
        <p:txBody>
          <a:bodyPr/>
          <a:lstStyle/>
          <a:p>
            <a:pPr lvl="1"/>
            <a:r>
              <a:rPr lang="en-US" sz="2000" dirty="0"/>
              <a:t>The ISL also implies that if a radiographer moves closer to a source of radiation, the radiation exposure to the radiographer drastically increases.</a:t>
            </a:r>
          </a:p>
          <a:p>
            <a:pPr lvl="2"/>
            <a:r>
              <a:rPr lang="en-US" dirty="0"/>
              <a:t>Example: If the radiographer stands 2 m away from an x-ray source instead of 6 m, the radiographer’s radiation exposure increases by a factor of (6/2)</a:t>
            </a:r>
            <a:r>
              <a:rPr lang="en-US" baseline="30000" dirty="0"/>
              <a:t>2</a:t>
            </a:r>
            <a:r>
              <a:rPr lang="en-US" dirty="0"/>
              <a:t> = 9.</a:t>
            </a:r>
          </a:p>
          <a:p>
            <a:pPr>
              <a:buNone/>
            </a:pPr>
            <a:endParaRPr lang="en-US" dirty="0"/>
          </a:p>
        </p:txBody>
      </p:sp>
      <p:sp>
        <p:nvSpPr>
          <p:cNvPr id="10"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53</a:t>
            </a:fld>
            <a:endParaRPr lang="en-US"/>
          </a:p>
        </p:txBody>
      </p:sp>
      <p:pic>
        <p:nvPicPr>
          <p:cNvPr id="3074" name="Picture 2" descr="Z:\02_GRAPHICS\BOOKS\02_PPTs\Evolve\Chapter_14-ed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19400"/>
            <a:ext cx="2474912" cy="317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828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305800" cy="1219200"/>
          </a:xfrm>
        </p:spPr>
        <p:txBody>
          <a:bodyPr>
            <a:normAutofit/>
          </a:bodyPr>
          <a:lstStyle/>
          <a:p>
            <a:r>
              <a:rPr lang="en-US" sz="3600" dirty="0"/>
              <a:t>Basic Principles of Radiation Protection for Personnel Exposure Reduction (Cont.)</a:t>
            </a:r>
          </a:p>
        </p:txBody>
      </p:sp>
      <p:sp>
        <p:nvSpPr>
          <p:cNvPr id="3" name="Content Placeholder 2"/>
          <p:cNvSpPr>
            <a:spLocks noGrp="1"/>
          </p:cNvSpPr>
          <p:nvPr>
            <p:ph idx="1"/>
          </p:nvPr>
        </p:nvSpPr>
        <p:spPr>
          <a:xfrm>
            <a:off x="1981200" y="1600201"/>
            <a:ext cx="8382000" cy="4648200"/>
          </a:xfrm>
        </p:spPr>
        <p:txBody>
          <a:bodyPr>
            <a:normAutofit/>
          </a:bodyPr>
          <a:lstStyle/>
          <a:p>
            <a:r>
              <a:rPr lang="en-US" sz="2400" dirty="0"/>
              <a:t>Shielding</a:t>
            </a:r>
          </a:p>
          <a:p>
            <a:pPr lvl="1"/>
            <a:r>
              <a:rPr lang="en-US" sz="2000" dirty="0"/>
              <a:t>Used when it is not possible to use the principles of time and/or distance to minimize occupational exposure</a:t>
            </a:r>
          </a:p>
          <a:p>
            <a:pPr lvl="1"/>
            <a:r>
              <a:rPr lang="en-US" sz="2000" b="1" dirty="0"/>
              <a:t>Protective shielding </a:t>
            </a:r>
            <a:r>
              <a:rPr lang="en-US" sz="2000" dirty="0"/>
              <a:t>of appropriate thickness may be used to provide protection from radiation.</a:t>
            </a:r>
          </a:p>
          <a:p>
            <a:pPr lvl="1"/>
            <a:r>
              <a:rPr lang="en-US" sz="2000" dirty="0"/>
              <a:t>Lead and concrete are the most common materials used for structural protective barriers.</a:t>
            </a:r>
          </a:p>
          <a:p>
            <a:pPr lvl="1"/>
            <a:r>
              <a:rPr lang="en-US" sz="2000" dirty="0"/>
              <a:t>Accessory devices such as aprons, gloves, protective eyeglasses, and thyroid shields are made of lead-impregnated vinyl.</a:t>
            </a:r>
          </a:p>
          <a:p>
            <a:r>
              <a:rPr lang="en-US" sz="2400" dirty="0"/>
              <a:t>Effectiveness of shielding material depends on their:</a:t>
            </a:r>
          </a:p>
          <a:p>
            <a:pPr lvl="1"/>
            <a:r>
              <a:rPr lang="en-US" sz="2000" dirty="0"/>
              <a:t>Atomic number</a:t>
            </a:r>
          </a:p>
          <a:p>
            <a:pPr lvl="1"/>
            <a:r>
              <a:rPr lang="en-US" sz="2000" dirty="0"/>
              <a:t>Density</a:t>
            </a:r>
          </a:p>
          <a:p>
            <a:pPr lvl="1"/>
            <a:r>
              <a:rPr lang="en-US" sz="2000" dirty="0"/>
              <a:t>Thickness</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54</a:t>
            </a:fld>
            <a:endParaRPr lang="en-US"/>
          </a:p>
        </p:txBody>
      </p:sp>
    </p:spTree>
    <p:extLst>
      <p:ext uri="{BB962C8B-B14F-4D97-AF65-F5344CB8AC3E}">
        <p14:creationId xmlns:p14="http://schemas.microsoft.com/office/powerpoint/2010/main" val="1442519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33400"/>
            <a:ext cx="7772400" cy="1219200"/>
          </a:xfrm>
        </p:spPr>
        <p:txBody>
          <a:bodyPr>
            <a:normAutofit/>
          </a:bodyPr>
          <a:lstStyle/>
          <a:p>
            <a:r>
              <a:rPr lang="en-US" sz="3200" dirty="0"/>
              <a:t>Basic Principles of Radiation Protection for Personnel Exposure Reduction (Cont.)</a:t>
            </a:r>
          </a:p>
        </p:txBody>
      </p:sp>
      <p:sp>
        <p:nvSpPr>
          <p:cNvPr id="3" name="Content Placeholder 2"/>
          <p:cNvSpPr>
            <a:spLocks noGrp="1"/>
          </p:cNvSpPr>
          <p:nvPr>
            <p:ph idx="1"/>
          </p:nvPr>
        </p:nvSpPr>
        <p:spPr>
          <a:xfrm>
            <a:off x="2209800" y="1828801"/>
            <a:ext cx="7772400" cy="4454525"/>
          </a:xfrm>
        </p:spPr>
        <p:txBody>
          <a:bodyPr/>
          <a:lstStyle/>
          <a:p>
            <a:r>
              <a:rPr lang="en-US" dirty="0"/>
              <a:t>Shielding (Cont.)</a:t>
            </a:r>
          </a:p>
          <a:p>
            <a:pPr lvl="1"/>
            <a:r>
              <a:rPr lang="en-US" dirty="0"/>
              <a:t>Protective structural shielding</a:t>
            </a:r>
          </a:p>
          <a:p>
            <a:pPr lvl="2"/>
            <a:r>
              <a:rPr lang="en-US" dirty="0"/>
              <a:t>Structural barriers such as walls and doors in an x-ray room have been designed to provide radiation shielding for imaging department personnel and the general public.</a:t>
            </a:r>
          </a:p>
          <a:p>
            <a:pPr lvl="2"/>
            <a:r>
              <a:rPr lang="en-US" dirty="0"/>
              <a:t>Ensures that occupational and </a:t>
            </a:r>
            <a:r>
              <a:rPr lang="en-US" dirty="0" err="1"/>
              <a:t>nonoccupational</a:t>
            </a:r>
            <a:r>
              <a:rPr lang="en-US" dirty="0"/>
              <a:t> annual </a:t>
            </a:r>
            <a:r>
              <a:rPr lang="en-US" dirty="0" err="1"/>
              <a:t>EfD</a:t>
            </a:r>
            <a:r>
              <a:rPr lang="en-US" dirty="0"/>
              <a:t> limits are </a:t>
            </a:r>
            <a:r>
              <a:rPr lang="en-US" i="1" dirty="0"/>
              <a:t>not</a:t>
            </a:r>
            <a:r>
              <a:rPr lang="en-US" dirty="0"/>
              <a:t> exceeded</a:t>
            </a:r>
          </a:p>
          <a:p>
            <a:pPr lvl="2"/>
            <a:r>
              <a:rPr lang="en-US" dirty="0"/>
              <a:t>A qualified medical physicist determines the exact protection requirements for a particular imaging facility.</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55</a:t>
            </a:fld>
            <a:endParaRPr lang="en-US"/>
          </a:p>
        </p:txBody>
      </p:sp>
    </p:spTree>
    <p:extLst>
      <p:ext uri="{BB962C8B-B14F-4D97-AF65-F5344CB8AC3E}">
        <p14:creationId xmlns:p14="http://schemas.microsoft.com/office/powerpoint/2010/main" val="81632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1600200"/>
          </a:xfrm>
        </p:spPr>
        <p:txBody>
          <a:bodyPr>
            <a:normAutofit/>
          </a:bodyPr>
          <a:lstStyle/>
          <a:p>
            <a:r>
              <a:rPr lang="en-US" sz="3200" dirty="0"/>
              <a:t>Basic Principles of Radiation Protection for Personnel Exposure Reduction (Cont.)</a:t>
            </a:r>
          </a:p>
        </p:txBody>
      </p:sp>
      <p:sp>
        <p:nvSpPr>
          <p:cNvPr id="3" name="Content Placeholder 2"/>
          <p:cNvSpPr>
            <a:spLocks noGrp="1"/>
          </p:cNvSpPr>
          <p:nvPr>
            <p:ph idx="1"/>
          </p:nvPr>
        </p:nvSpPr>
        <p:spPr>
          <a:xfrm>
            <a:off x="2209800" y="1870076"/>
            <a:ext cx="7772400" cy="4454525"/>
          </a:xfrm>
        </p:spPr>
        <p:txBody>
          <a:bodyPr>
            <a:normAutofit/>
          </a:bodyPr>
          <a:lstStyle/>
          <a:p>
            <a:r>
              <a:rPr lang="en-US" dirty="0"/>
              <a:t>Shielding (Cont.)</a:t>
            </a:r>
          </a:p>
          <a:p>
            <a:pPr lvl="1"/>
            <a:r>
              <a:rPr lang="en-US" dirty="0"/>
              <a:t>Primary protective barrier</a:t>
            </a:r>
          </a:p>
          <a:p>
            <a:pPr lvl="1"/>
            <a:r>
              <a:rPr lang="en-US" dirty="0"/>
              <a:t>Purpose: to prevent direct, or </a:t>
            </a:r>
            <a:r>
              <a:rPr lang="en-US" dirty="0" err="1"/>
              <a:t>unscattered</a:t>
            </a:r>
            <a:r>
              <a:rPr lang="en-US" dirty="0"/>
              <a:t>, radiation from reaching personnel or the general public on the other side of the barrier</a:t>
            </a:r>
          </a:p>
          <a:p>
            <a:pPr lvl="1"/>
            <a:r>
              <a:rPr lang="en-US" dirty="0"/>
              <a:t>Location: Perpendicular to the </a:t>
            </a:r>
            <a:r>
              <a:rPr lang="en-US" dirty="0" err="1"/>
              <a:t>undeflected</a:t>
            </a:r>
            <a:r>
              <a:rPr lang="en-US" dirty="0"/>
              <a:t> line of  travel of the x-ray beam</a:t>
            </a:r>
          </a:p>
          <a:p>
            <a:pPr lvl="1"/>
            <a:r>
              <a:rPr lang="en-US" dirty="0"/>
              <a:t>Specifications for 120 </a:t>
            </a:r>
            <a:r>
              <a:rPr lang="en-US" dirty="0" err="1"/>
              <a:t>kvp</a:t>
            </a:r>
            <a:r>
              <a:rPr lang="en-US" dirty="0"/>
              <a:t> x-ray beam:</a:t>
            </a:r>
          </a:p>
          <a:p>
            <a:pPr lvl="2"/>
            <a:r>
              <a:rPr lang="en-US" dirty="0"/>
              <a:t>Consists of 1.6 mm (1/16 inch) lead </a:t>
            </a:r>
          </a:p>
          <a:p>
            <a:pPr lvl="2"/>
            <a:r>
              <a:rPr lang="en-US" dirty="0"/>
              <a:t>Extends 2.1 m upward from the floor of the x-ray room when the x-ray tube is 1.5 to 2.1 m (5 to 7 feet) from the wall in question</a:t>
            </a:r>
          </a:p>
        </p:txBody>
      </p:sp>
      <p:sp>
        <p:nvSpPr>
          <p:cNvPr id="6"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56</a:t>
            </a:fld>
            <a:endParaRPr lang="en-US"/>
          </a:p>
        </p:txBody>
      </p:sp>
    </p:spTree>
    <p:extLst>
      <p:ext uri="{BB962C8B-B14F-4D97-AF65-F5344CB8AC3E}">
        <p14:creationId xmlns:p14="http://schemas.microsoft.com/office/powerpoint/2010/main" val="1118047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7772400" cy="1219200"/>
          </a:xfrm>
        </p:spPr>
        <p:txBody>
          <a:bodyPr>
            <a:normAutofit/>
          </a:bodyPr>
          <a:lstStyle/>
          <a:p>
            <a:r>
              <a:rPr lang="en-US" sz="3600" dirty="0"/>
              <a:t>Basic Principles of Radiation Protection for Personnel Exposure Reduction (Cont.) </a:t>
            </a:r>
          </a:p>
        </p:txBody>
      </p:sp>
      <p:sp>
        <p:nvSpPr>
          <p:cNvPr id="7"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5" name="Slide Number Placeholder 4"/>
          <p:cNvSpPr>
            <a:spLocks noGrp="1"/>
          </p:cNvSpPr>
          <p:nvPr>
            <p:ph type="sldNum" sz="quarter" idx="12"/>
          </p:nvPr>
        </p:nvSpPr>
        <p:spPr/>
        <p:txBody>
          <a:bodyPr/>
          <a:lstStyle/>
          <a:p>
            <a:fld id="{70B80D40-EE94-46D0-B8CF-D55DD462C4BF}" type="slidenum">
              <a:rPr lang="en-US" smtClean="0"/>
              <a:pPr/>
              <a:t>57</a:t>
            </a:fld>
            <a:endParaRPr lang="en-US"/>
          </a:p>
        </p:txBody>
      </p:sp>
      <p:pic>
        <p:nvPicPr>
          <p:cNvPr id="7170" name="Picture 2" descr="\\192.168.7.143\elsk7\085_k163_Sherer7e\From Client\k163_Sherer7e_12-Nov-2013\Images\013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442" y="1855414"/>
            <a:ext cx="3057116" cy="35547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76400" y="5334001"/>
            <a:ext cx="8991600" cy="95410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Figure 14-6. Protective barriers are lined with lead to protect personnel and the general public from radiation. The primary protective barrier is located perpendicular to the </a:t>
            </a:r>
            <a:r>
              <a:rPr lang="en-US" sz="1400" dirty="0" err="1">
                <a:latin typeface="Arial" panose="020B0604020202020204" pitchFamily="34" charset="0"/>
                <a:cs typeface="Arial" panose="020B0604020202020204" pitchFamily="34" charset="0"/>
              </a:rPr>
              <a:t>undeflected</a:t>
            </a:r>
            <a:r>
              <a:rPr lang="en-US" sz="1400" dirty="0">
                <a:latin typeface="Arial" panose="020B0604020202020204" pitchFamily="34" charset="0"/>
                <a:cs typeface="Arial" panose="020B0604020202020204" pitchFamily="34" charset="0"/>
              </a:rPr>
              <a:t> line of travel of the x-ray beam. The walls that are not in the direct line of travel of the primary beam are called </a:t>
            </a:r>
            <a:r>
              <a:rPr lang="en-US" sz="1400" i="1" dirty="0">
                <a:latin typeface="Arial" panose="020B0604020202020204" pitchFamily="34" charset="0"/>
                <a:cs typeface="Arial" panose="020B0604020202020204" pitchFamily="34" charset="0"/>
              </a:rPr>
              <a:t>secondary protective barriers</a:t>
            </a:r>
            <a:r>
              <a:rPr lang="en-US" sz="1400" dirty="0">
                <a:latin typeface="Arial" panose="020B0604020202020204" pitchFamily="34" charset="0"/>
                <a:cs typeface="Arial" panose="020B0604020202020204" pitchFamily="34" charset="0"/>
              </a:rPr>
              <a:t> because they are designed to shield against secondary (leakage and scattered) radiation.</a:t>
            </a:r>
          </a:p>
        </p:txBody>
      </p:sp>
    </p:spTree>
    <p:extLst>
      <p:ext uri="{BB962C8B-B14F-4D97-AF65-F5344CB8AC3E}">
        <p14:creationId xmlns:p14="http://schemas.microsoft.com/office/powerpoint/2010/main" val="4247764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7772400" cy="1219200"/>
          </a:xfrm>
        </p:spPr>
        <p:txBody>
          <a:bodyPr>
            <a:normAutofit/>
          </a:bodyPr>
          <a:lstStyle/>
          <a:p>
            <a:r>
              <a:rPr lang="en-US" sz="3200" dirty="0"/>
              <a:t>Basic Principles of Radiation Protection for Personnel Exposure Reduction (Cont.) </a:t>
            </a:r>
          </a:p>
        </p:txBody>
      </p:sp>
      <p:sp>
        <p:nvSpPr>
          <p:cNvPr id="3" name="Content Placeholder 2"/>
          <p:cNvSpPr>
            <a:spLocks noGrp="1"/>
          </p:cNvSpPr>
          <p:nvPr>
            <p:ph idx="1"/>
          </p:nvPr>
        </p:nvSpPr>
        <p:spPr>
          <a:xfrm>
            <a:off x="2209800" y="1870076"/>
            <a:ext cx="7772400" cy="4454525"/>
          </a:xfrm>
        </p:spPr>
        <p:txBody>
          <a:bodyPr/>
          <a:lstStyle/>
          <a:p>
            <a:r>
              <a:rPr lang="en-US" dirty="0"/>
              <a:t>Shielding (Cont.)</a:t>
            </a:r>
          </a:p>
          <a:p>
            <a:pPr lvl="1"/>
            <a:r>
              <a:rPr lang="en-US" dirty="0"/>
              <a:t>Secondary protective barrier</a:t>
            </a:r>
          </a:p>
          <a:p>
            <a:pPr lvl="2"/>
            <a:r>
              <a:rPr lang="en-US" dirty="0"/>
              <a:t>Purpose: Protects against secondary radiation (leakage and scatter radiation)</a:t>
            </a:r>
          </a:p>
          <a:p>
            <a:pPr lvl="2"/>
            <a:r>
              <a:rPr lang="en-US" dirty="0"/>
              <a:t>Location: Any wall or barrier that is never struck by the primary x-ray beam is classified as a </a:t>
            </a:r>
            <a:r>
              <a:rPr lang="en-US" i="1" dirty="0"/>
              <a:t>secondary</a:t>
            </a:r>
            <a:r>
              <a:rPr lang="en-US" dirty="0"/>
              <a:t> barrier (this does not mean that secondary radiation cannot hit primary barriers as well).</a:t>
            </a:r>
          </a:p>
          <a:p>
            <a:pPr lvl="2"/>
            <a:r>
              <a:rPr lang="en-US" dirty="0"/>
              <a:t>Should overlap the primary protective barrier by approximately 1.27 cm (1/2 inch)</a:t>
            </a:r>
          </a:p>
          <a:p>
            <a:pPr lvl="2"/>
            <a:r>
              <a:rPr lang="en-US" dirty="0"/>
              <a:t>Specifications: Consists of 0.8 mm (1/32-inch) of lead </a:t>
            </a:r>
          </a:p>
          <a:p>
            <a:endParaRPr lang="en-US" dirty="0"/>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58</a:t>
            </a:fld>
            <a:endParaRPr lang="en-US"/>
          </a:p>
        </p:txBody>
      </p:sp>
    </p:spTree>
    <p:extLst>
      <p:ext uri="{BB962C8B-B14F-4D97-AF65-F5344CB8AC3E}">
        <p14:creationId xmlns:p14="http://schemas.microsoft.com/office/powerpoint/2010/main" val="13159279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46075"/>
            <a:ext cx="7772400" cy="1219200"/>
          </a:xfrm>
        </p:spPr>
        <p:txBody>
          <a:bodyPr>
            <a:normAutofit/>
          </a:bodyPr>
          <a:lstStyle/>
          <a:p>
            <a:r>
              <a:rPr lang="en-US" sz="3200" dirty="0"/>
              <a:t>Basic Principles of Radiation Protection for Personnel Exposure Reduction (Cont.) </a:t>
            </a:r>
          </a:p>
        </p:txBody>
      </p:sp>
      <p:sp>
        <p:nvSpPr>
          <p:cNvPr id="3" name="Content Placeholder 2"/>
          <p:cNvSpPr>
            <a:spLocks noGrp="1"/>
          </p:cNvSpPr>
          <p:nvPr>
            <p:ph idx="1"/>
          </p:nvPr>
        </p:nvSpPr>
        <p:spPr>
          <a:xfrm>
            <a:off x="1752600" y="1717676"/>
            <a:ext cx="8610600" cy="4454525"/>
          </a:xfrm>
        </p:spPr>
        <p:txBody>
          <a:bodyPr/>
          <a:lstStyle/>
          <a:p>
            <a:r>
              <a:rPr lang="en-US" dirty="0"/>
              <a:t>Shielding (Cont.)</a:t>
            </a:r>
          </a:p>
          <a:p>
            <a:pPr lvl="1"/>
            <a:r>
              <a:rPr lang="en-US" dirty="0"/>
              <a:t>Secondary protective barrier (Cont.)</a:t>
            </a:r>
          </a:p>
          <a:p>
            <a:pPr lvl="2"/>
            <a:r>
              <a:rPr lang="en-US" dirty="0"/>
              <a:t>Personnel must remain completely behind the barrier.</a:t>
            </a:r>
          </a:p>
          <a:p>
            <a:pPr lvl="2"/>
            <a:r>
              <a:rPr lang="en-US" dirty="0"/>
              <a:t>Observation window in barrier typically consists of 1.5-mm lead equivalent.</a:t>
            </a:r>
          </a:p>
          <a:p>
            <a:pPr lvl="2"/>
            <a:r>
              <a:rPr lang="en-US" dirty="0"/>
              <a:t>Exposure of the radiographer will not exceed a maximum allowance of 1 </a:t>
            </a:r>
            <a:r>
              <a:rPr lang="en-US" dirty="0" err="1"/>
              <a:t>mSv</a:t>
            </a:r>
            <a:r>
              <a:rPr lang="en-US" dirty="0"/>
              <a:t> per week; in a well-designed facility, exposure should not exceed 0.02 </a:t>
            </a:r>
            <a:r>
              <a:rPr lang="en-US" dirty="0" err="1"/>
              <a:t>mSv</a:t>
            </a:r>
            <a:r>
              <a:rPr lang="en-US" dirty="0"/>
              <a:t> per week.</a:t>
            </a:r>
          </a:p>
          <a:p>
            <a:pPr lvl="2"/>
            <a:r>
              <a:rPr lang="en-US" dirty="0"/>
              <a:t>Exposure cord must be short enough that the exposure switch can be operated only when the radiographer is completely behind the control-booth barrier.</a:t>
            </a:r>
          </a:p>
          <a:p>
            <a:endParaRPr lang="en-US" dirty="0"/>
          </a:p>
        </p:txBody>
      </p:sp>
      <p:sp>
        <p:nvSpPr>
          <p:cNvPr id="6"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5" name="Slide Number Placeholder 4"/>
          <p:cNvSpPr>
            <a:spLocks noGrp="1"/>
          </p:cNvSpPr>
          <p:nvPr>
            <p:ph type="sldNum" sz="quarter" idx="12"/>
          </p:nvPr>
        </p:nvSpPr>
        <p:spPr/>
        <p:txBody>
          <a:bodyPr/>
          <a:lstStyle/>
          <a:p>
            <a:fld id="{70B80D40-EE94-46D0-B8CF-D55DD462C4BF}" type="slidenum">
              <a:rPr lang="en-US" smtClean="0"/>
              <a:pPr/>
              <a:t>59</a:t>
            </a:fld>
            <a:endParaRPr lang="en-US"/>
          </a:p>
        </p:txBody>
      </p:sp>
    </p:spTree>
    <p:extLst>
      <p:ext uri="{BB962C8B-B14F-4D97-AF65-F5344CB8AC3E}">
        <p14:creationId xmlns:p14="http://schemas.microsoft.com/office/powerpoint/2010/main" val="152762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Radiation Quantities and Units of Measure</a:t>
            </a:r>
          </a:p>
        </p:txBody>
      </p:sp>
      <p:sp>
        <p:nvSpPr>
          <p:cNvPr id="3" name="Content Placeholder 2"/>
          <p:cNvSpPr>
            <a:spLocks noGrp="1"/>
          </p:cNvSpPr>
          <p:nvPr>
            <p:ph idx="1"/>
          </p:nvPr>
        </p:nvSpPr>
        <p:spPr/>
        <p:txBody>
          <a:bodyPr>
            <a:normAutofit/>
          </a:bodyPr>
          <a:lstStyle/>
          <a:p>
            <a:r>
              <a:rPr lang="en-US" i="1" dirty="0"/>
              <a:t>Exposure:</a:t>
            </a:r>
            <a:r>
              <a:rPr lang="en-US" dirty="0"/>
              <a:t> amount of radiation produced in air when ionizing radiation is present. Measured in coulomb per kilogram [C/kg], or </a:t>
            </a:r>
            <a:r>
              <a:rPr lang="en-US" dirty="0" err="1"/>
              <a:t>milliroentgen</a:t>
            </a:r>
            <a:r>
              <a:rPr lang="en-US" dirty="0"/>
              <a:t> [</a:t>
            </a:r>
            <a:r>
              <a:rPr lang="en-US" dirty="0" err="1"/>
              <a:t>mR</a:t>
            </a:r>
            <a:r>
              <a:rPr lang="en-US" dirty="0"/>
              <a:t>]</a:t>
            </a:r>
          </a:p>
          <a:p>
            <a:r>
              <a:rPr lang="en-US" i="1" dirty="0"/>
              <a:t>Absorbed dose:</a:t>
            </a:r>
            <a:r>
              <a:rPr lang="en-US" b="1" dirty="0"/>
              <a:t> </a:t>
            </a:r>
            <a:r>
              <a:rPr lang="en-US" dirty="0"/>
              <a:t>the amount of energy that is deposited in a material per unit mass of the material. Measured in </a:t>
            </a:r>
            <a:r>
              <a:rPr lang="en-US" dirty="0" err="1"/>
              <a:t>milligray</a:t>
            </a:r>
            <a:r>
              <a:rPr lang="en-US" dirty="0"/>
              <a:t> [</a:t>
            </a:r>
            <a:r>
              <a:rPr lang="en-US" dirty="0" err="1"/>
              <a:t>mGy</a:t>
            </a:r>
            <a:r>
              <a:rPr lang="en-US" dirty="0"/>
              <a:t>].</a:t>
            </a:r>
          </a:p>
          <a:p>
            <a:r>
              <a:rPr lang="en-US" i="1" dirty="0"/>
              <a:t>Effective dose:</a:t>
            </a:r>
            <a:r>
              <a:rPr lang="en-US" b="1" dirty="0"/>
              <a:t> </a:t>
            </a:r>
            <a:r>
              <a:rPr lang="en-US" dirty="0"/>
              <a:t>a quantity that is a measure of general harm in humans. Measured in </a:t>
            </a:r>
            <a:r>
              <a:rPr lang="en-US" dirty="0" err="1"/>
              <a:t>millisievert</a:t>
            </a:r>
            <a:r>
              <a:rPr lang="en-US" dirty="0"/>
              <a:t> [</a:t>
            </a:r>
            <a:r>
              <a:rPr lang="en-US" dirty="0" err="1"/>
              <a:t>mSv</a:t>
            </a:r>
            <a:r>
              <a:rPr lang="en-US" dirty="0"/>
              <a:t>].</a:t>
            </a:r>
          </a:p>
        </p:txBody>
      </p:sp>
      <p:sp>
        <p:nvSpPr>
          <p:cNvPr id="5" name="Slide Number Placeholder 4"/>
          <p:cNvSpPr>
            <a:spLocks noGrp="1"/>
          </p:cNvSpPr>
          <p:nvPr>
            <p:ph type="sldNum" sz="quarter" idx="12"/>
          </p:nvPr>
        </p:nvSpPr>
        <p:spPr/>
        <p:txBody>
          <a:bodyPr/>
          <a:lstStyle/>
          <a:p>
            <a:pPr>
              <a:defRPr/>
            </a:pPr>
            <a:fld id="{246192C8-11B8-42E4-B805-631764790BFA}" type="slidenum">
              <a:rPr lang="en-US" smtClean="0"/>
              <a:pPr>
                <a:defRPr/>
              </a:pPr>
              <a:t>6</a:t>
            </a:fld>
            <a:endParaRPr lang="en-US" dirty="0"/>
          </a:p>
        </p:txBody>
      </p:sp>
      <p:sp>
        <p:nvSpPr>
          <p:cNvPr id="6" name="Footer Placeholder 4"/>
          <p:cNvSpPr txBox="1">
            <a:spLocks/>
          </p:cNvSpPr>
          <p:nvPr/>
        </p:nvSpPr>
        <p:spPr>
          <a:xfrm>
            <a:off x="2743200" y="6400800"/>
            <a:ext cx="6781800" cy="3048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sz="1000" dirty="0"/>
          </a:p>
        </p:txBody>
      </p:sp>
    </p:spTree>
    <p:extLst>
      <p:ext uri="{BB962C8B-B14F-4D97-AF65-F5344CB8AC3E}">
        <p14:creationId xmlns:p14="http://schemas.microsoft.com/office/powerpoint/2010/main" val="3126863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Basic Principles of Radiation Protection for Personnel Exposure Reduction (Cont.) </a:t>
            </a:r>
          </a:p>
        </p:txBody>
      </p:sp>
      <p:sp>
        <p:nvSpPr>
          <p:cNvPr id="3" name="Content Placeholder 2"/>
          <p:cNvSpPr>
            <a:spLocks noGrp="1"/>
          </p:cNvSpPr>
          <p:nvPr>
            <p:ph idx="1"/>
          </p:nvPr>
        </p:nvSpPr>
        <p:spPr>
          <a:xfrm>
            <a:off x="2209800" y="1828801"/>
            <a:ext cx="7772400" cy="4454525"/>
          </a:xfrm>
        </p:spPr>
        <p:txBody>
          <a:bodyPr/>
          <a:lstStyle/>
          <a:p>
            <a:r>
              <a:rPr lang="en-US" dirty="0"/>
              <a:t>Shielding (Cont.)</a:t>
            </a:r>
          </a:p>
          <a:p>
            <a:pPr lvl="1"/>
            <a:r>
              <a:rPr lang="en-US" dirty="0"/>
              <a:t>Control-booth barrier</a:t>
            </a:r>
          </a:p>
          <a:p>
            <a:pPr lvl="3"/>
            <a:r>
              <a:rPr lang="en-US" sz="2000" dirty="0"/>
              <a:t>Purpose: To protect the radiographer from secondary radiation (leakage and scatter)</a:t>
            </a:r>
          </a:p>
          <a:p>
            <a:pPr lvl="3"/>
            <a:r>
              <a:rPr lang="en-US" sz="2000" dirty="0"/>
              <a:t>Location: In x-ray rooms housing permanent or </a:t>
            </a:r>
            <a:r>
              <a:rPr lang="en-US" sz="2000" dirty="0" err="1"/>
              <a:t>nonportable</a:t>
            </a:r>
            <a:r>
              <a:rPr lang="en-US" sz="2000" dirty="0"/>
              <a:t> radiographic equipment</a:t>
            </a:r>
          </a:p>
          <a:p>
            <a:pPr lvl="3"/>
            <a:r>
              <a:rPr lang="en-US" sz="2000" dirty="0"/>
              <a:t>Specifications </a:t>
            </a:r>
          </a:p>
          <a:p>
            <a:pPr lvl="4"/>
            <a:r>
              <a:rPr lang="en-US" dirty="0"/>
              <a:t>Must extend 2.1 m upward from the floor </a:t>
            </a:r>
          </a:p>
          <a:p>
            <a:pPr lvl="4"/>
            <a:r>
              <a:rPr lang="en-US" dirty="0"/>
              <a:t>Must be permanently secured to the floor</a:t>
            </a:r>
          </a:p>
          <a:p>
            <a:pPr lvl="3"/>
            <a:r>
              <a:rPr lang="en-US" sz="2000" dirty="0"/>
              <a:t>Diagnostic x-rays should scatter a minimum of two times before reaching any area behind this barrier.</a:t>
            </a:r>
          </a:p>
        </p:txBody>
      </p:sp>
      <p:sp>
        <p:nvSpPr>
          <p:cNvPr id="6"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60</a:t>
            </a:fld>
            <a:endParaRPr lang="en-US"/>
          </a:p>
        </p:txBody>
      </p:sp>
    </p:spTree>
    <p:extLst>
      <p:ext uri="{BB962C8B-B14F-4D97-AF65-F5344CB8AC3E}">
        <p14:creationId xmlns:p14="http://schemas.microsoft.com/office/powerpoint/2010/main" val="39492284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7772400" cy="1219200"/>
          </a:xfrm>
        </p:spPr>
        <p:txBody>
          <a:bodyPr>
            <a:normAutofit/>
          </a:bodyPr>
          <a:lstStyle/>
          <a:p>
            <a:r>
              <a:rPr lang="en-US" sz="3200" dirty="0"/>
              <a:t>Basic Principles of Radiation Protection for Personnel Exposure Reduction (Cont.) </a:t>
            </a:r>
          </a:p>
        </p:txBody>
      </p:sp>
      <p:sp>
        <p:nvSpPr>
          <p:cNvPr id="9"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5" name="Slide Number Placeholder 4"/>
          <p:cNvSpPr>
            <a:spLocks noGrp="1"/>
          </p:cNvSpPr>
          <p:nvPr>
            <p:ph type="sldNum" sz="quarter" idx="12"/>
          </p:nvPr>
        </p:nvSpPr>
        <p:spPr/>
        <p:txBody>
          <a:bodyPr/>
          <a:lstStyle/>
          <a:p>
            <a:fld id="{70B80D40-EE94-46D0-B8CF-D55DD462C4BF}" type="slidenum">
              <a:rPr lang="en-US" smtClean="0"/>
              <a:pPr/>
              <a:t>61</a:t>
            </a:fld>
            <a:endParaRPr lang="en-US"/>
          </a:p>
        </p:txBody>
      </p:sp>
      <p:sp>
        <p:nvSpPr>
          <p:cNvPr id="6" name="Rectangle 5"/>
          <p:cNvSpPr/>
          <p:nvPr/>
        </p:nvSpPr>
        <p:spPr>
          <a:xfrm>
            <a:off x="1982934" y="4961793"/>
            <a:ext cx="3511062" cy="138499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Figure 14-7. While making a radiographic exposure with a stationary radiographic unit, the radiographer must remain completely within the control-booth barrier (behind the fixed protective barrier) for safety. The radiographer may observe the patient through the lead glass observation window in the control booth.</a:t>
            </a:r>
          </a:p>
        </p:txBody>
      </p:sp>
      <p:pic>
        <p:nvPicPr>
          <p:cNvPr id="3" name="Picture 2"/>
          <p:cNvPicPr>
            <a:picLocks noChangeAspect="1"/>
          </p:cNvPicPr>
          <p:nvPr/>
        </p:nvPicPr>
        <p:blipFill rotWithShape="1">
          <a:blip r:embed="rId2" cstate="print"/>
          <a:srcRect l="2168" t="19433" r="2439" b="1215"/>
          <a:stretch/>
        </p:blipFill>
        <p:spPr>
          <a:xfrm>
            <a:off x="2646486" y="2057400"/>
            <a:ext cx="2600131" cy="2895600"/>
          </a:xfrm>
          <a:prstGeom prst="rect">
            <a:avLst/>
          </a:prstGeom>
        </p:spPr>
      </p:pic>
      <p:pic>
        <p:nvPicPr>
          <p:cNvPr id="7" name="Picture 6"/>
          <p:cNvPicPr>
            <a:picLocks noChangeAspect="1"/>
          </p:cNvPicPr>
          <p:nvPr/>
        </p:nvPicPr>
        <p:blipFill rotWithShape="1">
          <a:blip r:embed="rId3" cstate="print"/>
          <a:srcRect l="1479" t="18708" r="26944" b="21205"/>
          <a:stretch/>
        </p:blipFill>
        <p:spPr>
          <a:xfrm>
            <a:off x="6629401" y="2192867"/>
            <a:ext cx="2359269" cy="2624667"/>
          </a:xfrm>
          <a:prstGeom prst="rect">
            <a:avLst/>
          </a:prstGeom>
        </p:spPr>
      </p:pic>
      <p:sp>
        <p:nvSpPr>
          <p:cNvPr id="8" name="Rectangle 7"/>
          <p:cNvSpPr/>
          <p:nvPr/>
        </p:nvSpPr>
        <p:spPr>
          <a:xfrm>
            <a:off x="6295292" y="5140581"/>
            <a:ext cx="34290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Figure 14-8. A clear lead-acrylic secondary protective barrier impregnated with approximately 30% lead lends a modern appearance to the facility.</a:t>
            </a:r>
          </a:p>
        </p:txBody>
      </p:sp>
    </p:spTree>
    <p:extLst>
      <p:ext uri="{BB962C8B-B14F-4D97-AF65-F5344CB8AC3E}">
        <p14:creationId xmlns:p14="http://schemas.microsoft.com/office/powerpoint/2010/main" val="3283440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57200"/>
            <a:ext cx="7772400" cy="1219200"/>
          </a:xfrm>
        </p:spPr>
        <p:txBody>
          <a:bodyPr>
            <a:normAutofit/>
          </a:bodyPr>
          <a:lstStyle/>
          <a:p>
            <a:r>
              <a:rPr lang="en-US" sz="3200" dirty="0"/>
              <a:t>Basic Principles of Radiation Protection for Personnel Exposure Reduction (Cont.)</a:t>
            </a:r>
          </a:p>
        </p:txBody>
      </p:sp>
      <p:sp>
        <p:nvSpPr>
          <p:cNvPr id="3" name="Content Placeholder 2"/>
          <p:cNvSpPr>
            <a:spLocks noGrp="1"/>
          </p:cNvSpPr>
          <p:nvPr>
            <p:ph idx="1"/>
          </p:nvPr>
        </p:nvSpPr>
        <p:spPr>
          <a:xfrm>
            <a:off x="2209800" y="1828801"/>
            <a:ext cx="7772400" cy="4454525"/>
          </a:xfrm>
        </p:spPr>
        <p:txBody>
          <a:bodyPr/>
          <a:lstStyle/>
          <a:p>
            <a:r>
              <a:rPr lang="en-US" dirty="0"/>
              <a:t>Shielding</a:t>
            </a:r>
          </a:p>
          <a:p>
            <a:pPr lvl="1"/>
            <a:r>
              <a:rPr lang="en-US" dirty="0"/>
              <a:t>Clear lead-acrylic secondary protective barrier</a:t>
            </a:r>
          </a:p>
          <a:p>
            <a:pPr lvl="2"/>
            <a:r>
              <a:rPr lang="en-US" dirty="0"/>
              <a:t>Contains clear lead-acrylic material impregnated with approximately 30% lead by weight</a:t>
            </a:r>
          </a:p>
          <a:p>
            <a:pPr lvl="2"/>
            <a:r>
              <a:rPr lang="en-US" dirty="0"/>
              <a:t>Permits a panoramic view, allowing diagnostic imaging personnel to observe the patient more completely</a:t>
            </a:r>
          </a:p>
          <a:p>
            <a:pPr lvl="1"/>
            <a:r>
              <a:rPr lang="en-US" dirty="0"/>
              <a:t>Modular x-ray barriers are</a:t>
            </a:r>
          </a:p>
          <a:p>
            <a:pPr lvl="2"/>
            <a:r>
              <a:rPr lang="en-US" dirty="0"/>
              <a:t>Shatter resistant </a:t>
            </a:r>
          </a:p>
          <a:p>
            <a:pPr lvl="2"/>
            <a:r>
              <a:rPr lang="en-US" dirty="0"/>
              <a:t>Can extend 2.1 m (7 feet) upward from the floor </a:t>
            </a:r>
          </a:p>
          <a:p>
            <a:pPr lvl="2"/>
            <a:r>
              <a:rPr lang="en-US" dirty="0"/>
              <a:t>Available in lead equivalency from 0.3 to 2 mm</a:t>
            </a:r>
          </a:p>
          <a:p>
            <a:endParaRPr lang="en-US" dirty="0"/>
          </a:p>
          <a:p>
            <a:endParaRPr lang="en-US" dirty="0"/>
          </a:p>
        </p:txBody>
      </p:sp>
      <p:sp>
        <p:nvSpPr>
          <p:cNvPr id="6"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62</a:t>
            </a:fld>
            <a:endParaRPr lang="en-US"/>
          </a:p>
        </p:txBody>
      </p:sp>
    </p:spTree>
    <p:extLst>
      <p:ext uri="{BB962C8B-B14F-4D97-AF65-F5344CB8AC3E}">
        <p14:creationId xmlns:p14="http://schemas.microsoft.com/office/powerpoint/2010/main" val="1576646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59623" y="381000"/>
            <a:ext cx="7772400" cy="1219200"/>
          </a:xfrm>
        </p:spPr>
        <p:txBody>
          <a:bodyPr>
            <a:normAutofit/>
          </a:bodyPr>
          <a:lstStyle/>
          <a:p>
            <a:r>
              <a:rPr lang="en-US" sz="3200" dirty="0"/>
              <a:t>Basic Principles of Radiation Protection for Personnel Exposure Reduction (Cont.)</a:t>
            </a:r>
          </a:p>
        </p:txBody>
      </p:sp>
      <p:sp>
        <p:nvSpPr>
          <p:cNvPr id="3" name="Content Placeholder 2"/>
          <p:cNvSpPr>
            <a:spLocks noGrp="1"/>
          </p:cNvSpPr>
          <p:nvPr>
            <p:ph idx="1"/>
          </p:nvPr>
        </p:nvSpPr>
        <p:spPr>
          <a:xfrm>
            <a:off x="2192215" y="1828801"/>
            <a:ext cx="7772400" cy="4454525"/>
          </a:xfrm>
        </p:spPr>
        <p:txBody>
          <a:bodyPr/>
          <a:lstStyle/>
          <a:p>
            <a:r>
              <a:rPr lang="en-US" dirty="0"/>
              <a:t>Shielding (Cont.)</a:t>
            </a:r>
          </a:p>
          <a:p>
            <a:pPr lvl="1"/>
            <a:r>
              <a:rPr lang="en-US" dirty="0"/>
              <a:t>Clear lead-acrylic overhead protective barrier</a:t>
            </a:r>
          </a:p>
          <a:p>
            <a:pPr lvl="2"/>
            <a:r>
              <a:rPr lang="en-US" dirty="0"/>
              <a:t>Can be used as overhead x-ray barrier to provide an open view during special procedures and cardiac catheterization</a:t>
            </a:r>
          </a:p>
          <a:p>
            <a:pPr lvl="2"/>
            <a:r>
              <a:rPr lang="en-US" dirty="0"/>
              <a:t>Shielding typically offers 0.5-mm lead equivalency protection</a:t>
            </a:r>
          </a:p>
          <a:p>
            <a:endParaRPr lang="en-US" dirty="0"/>
          </a:p>
        </p:txBody>
      </p:sp>
      <p:sp>
        <p:nvSpPr>
          <p:cNvPr id="6"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63</a:t>
            </a:fld>
            <a:endParaRPr lang="en-US"/>
          </a:p>
        </p:txBody>
      </p:sp>
    </p:spTree>
    <p:extLst>
      <p:ext uri="{BB962C8B-B14F-4D97-AF65-F5344CB8AC3E}">
        <p14:creationId xmlns:p14="http://schemas.microsoft.com/office/powerpoint/2010/main" val="42040483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0" y="304800"/>
            <a:ext cx="7772400" cy="1219200"/>
          </a:xfrm>
        </p:spPr>
        <p:txBody>
          <a:bodyPr>
            <a:normAutofit/>
          </a:bodyPr>
          <a:lstStyle/>
          <a:p>
            <a:r>
              <a:rPr lang="en-US" sz="3200" dirty="0"/>
              <a:t>Basic Principles of Radiation Protection for Personnel Exposure Reduction (Cont.)</a:t>
            </a:r>
          </a:p>
        </p:txBody>
      </p:sp>
      <p:sp>
        <p:nvSpPr>
          <p:cNvPr id="3" name="Content Placeholder 2"/>
          <p:cNvSpPr>
            <a:spLocks noGrp="1"/>
          </p:cNvSpPr>
          <p:nvPr>
            <p:ph idx="1"/>
          </p:nvPr>
        </p:nvSpPr>
        <p:spPr>
          <a:xfrm>
            <a:off x="1820008" y="1824038"/>
            <a:ext cx="8686800" cy="4454525"/>
          </a:xfrm>
        </p:spPr>
        <p:txBody>
          <a:bodyPr/>
          <a:lstStyle/>
          <a:p>
            <a:pPr>
              <a:spcBef>
                <a:spcPts val="0"/>
              </a:spcBef>
            </a:pPr>
            <a:r>
              <a:rPr lang="en-US" dirty="0"/>
              <a:t>Shielding (Cont.)</a:t>
            </a:r>
          </a:p>
          <a:p>
            <a:pPr lvl="1">
              <a:spcBef>
                <a:spcPts val="0"/>
              </a:spcBef>
            </a:pPr>
            <a:r>
              <a:rPr lang="en-US" dirty="0"/>
              <a:t>Accessory protective devices</a:t>
            </a:r>
          </a:p>
          <a:p>
            <a:pPr lvl="2">
              <a:spcBef>
                <a:spcPts val="0"/>
              </a:spcBef>
            </a:pPr>
            <a:r>
              <a:rPr lang="en-US" dirty="0"/>
              <a:t>Aprons</a:t>
            </a:r>
          </a:p>
          <a:p>
            <a:pPr lvl="3">
              <a:spcBef>
                <a:spcPts val="0"/>
              </a:spcBef>
            </a:pPr>
            <a:r>
              <a:rPr lang="en-US" sz="2000" dirty="0"/>
              <a:t>Physical weight concerns</a:t>
            </a:r>
          </a:p>
          <a:p>
            <a:pPr lvl="3">
              <a:spcBef>
                <a:spcPts val="0"/>
              </a:spcBef>
            </a:pPr>
            <a:r>
              <a:rPr lang="en-US" sz="2000" dirty="0"/>
              <a:t>Garments impregnated with tin</a:t>
            </a:r>
          </a:p>
          <a:p>
            <a:pPr lvl="3">
              <a:spcBef>
                <a:spcPts val="0"/>
              </a:spcBef>
            </a:pPr>
            <a:r>
              <a:rPr lang="en-US" sz="2000" dirty="0"/>
              <a:t>For 100 </a:t>
            </a:r>
            <a:r>
              <a:rPr lang="en-US" sz="2000" dirty="0" err="1"/>
              <a:t>kVp</a:t>
            </a:r>
            <a:r>
              <a:rPr lang="en-US" sz="2000" dirty="0"/>
              <a:t>, apron must be equivalent to at least 0.25-mm thickness of lead</a:t>
            </a:r>
          </a:p>
          <a:p>
            <a:pPr lvl="3">
              <a:spcBef>
                <a:spcPts val="0"/>
              </a:spcBef>
            </a:pPr>
            <a:r>
              <a:rPr lang="en-US" sz="2000" dirty="0"/>
              <a:t>0.5- or 1-mm lead equivalent afford much greater protection</a:t>
            </a:r>
          </a:p>
          <a:p>
            <a:pPr lvl="3">
              <a:spcBef>
                <a:spcPts val="0"/>
              </a:spcBef>
            </a:pPr>
            <a:r>
              <a:rPr lang="en-US" sz="2000" dirty="0"/>
              <a:t>0.5-mm lead equivalent is the most widely recommended  thickness in diagnostic imaging</a:t>
            </a:r>
          </a:p>
        </p:txBody>
      </p:sp>
      <p:sp>
        <p:nvSpPr>
          <p:cNvPr id="10"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64</a:t>
            </a:fld>
            <a:endParaRPr lang="en-US"/>
          </a:p>
        </p:txBody>
      </p:sp>
      <p:sp>
        <p:nvSpPr>
          <p:cNvPr id="4" name="Content Placeholder 3"/>
          <p:cNvSpPr>
            <a:spLocks noGrp="1"/>
          </p:cNvSpPr>
          <p:nvPr>
            <p:ph sz="half" idx="4294967295"/>
          </p:nvPr>
        </p:nvSpPr>
        <p:spPr>
          <a:xfrm>
            <a:off x="8382000" y="1641475"/>
            <a:ext cx="3810000" cy="4454525"/>
          </a:xfrm>
        </p:spPr>
        <p:txBody>
          <a:bodyPr/>
          <a:lstStyle/>
          <a:p>
            <a:endParaRPr lang="en-US" dirty="0"/>
          </a:p>
          <a:p>
            <a:endParaRPr lang="en-US" dirty="0"/>
          </a:p>
        </p:txBody>
      </p:sp>
    </p:spTree>
    <p:extLst>
      <p:ext uri="{BB962C8B-B14F-4D97-AF65-F5344CB8AC3E}">
        <p14:creationId xmlns:p14="http://schemas.microsoft.com/office/powerpoint/2010/main" val="3422825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09800" y="381000"/>
            <a:ext cx="7772400" cy="1219200"/>
          </a:xfrm>
        </p:spPr>
        <p:txBody>
          <a:bodyPr>
            <a:normAutofit/>
          </a:bodyPr>
          <a:lstStyle/>
          <a:p>
            <a:r>
              <a:rPr lang="en-US" sz="3200" dirty="0"/>
              <a:t>Basic Principles of Radiation Protection for Personnel Exposure Reduction (Cont.)</a:t>
            </a:r>
          </a:p>
        </p:txBody>
      </p:sp>
      <p:sp>
        <p:nvSpPr>
          <p:cNvPr id="3" name="Content Placeholder 2"/>
          <p:cNvSpPr>
            <a:spLocks noGrp="1"/>
          </p:cNvSpPr>
          <p:nvPr>
            <p:ph idx="1"/>
          </p:nvPr>
        </p:nvSpPr>
        <p:spPr>
          <a:xfrm>
            <a:off x="2209800" y="1752601"/>
            <a:ext cx="7772400" cy="4454525"/>
          </a:xfrm>
        </p:spPr>
        <p:txBody>
          <a:bodyPr/>
          <a:lstStyle/>
          <a:p>
            <a:pPr>
              <a:spcBef>
                <a:spcPts val="0"/>
              </a:spcBef>
            </a:pPr>
            <a:r>
              <a:rPr lang="en-US" dirty="0"/>
              <a:t>Shielding (Cont.)</a:t>
            </a:r>
          </a:p>
          <a:p>
            <a:pPr lvl="1">
              <a:spcBef>
                <a:spcPts val="0"/>
              </a:spcBef>
            </a:pPr>
            <a:r>
              <a:rPr lang="en-US" dirty="0"/>
              <a:t>Accessory protective devices (cont.)</a:t>
            </a:r>
          </a:p>
          <a:p>
            <a:pPr lvl="2">
              <a:spcBef>
                <a:spcPts val="0"/>
              </a:spcBef>
            </a:pPr>
            <a:r>
              <a:rPr lang="en-US" dirty="0"/>
              <a:t>Gloves</a:t>
            </a:r>
          </a:p>
          <a:p>
            <a:pPr lvl="3">
              <a:spcBef>
                <a:spcPts val="0"/>
              </a:spcBef>
            </a:pPr>
            <a:r>
              <a:rPr lang="en-US" sz="2000" dirty="0"/>
              <a:t>0.25-mm lead equivalent is most widely used</a:t>
            </a:r>
          </a:p>
          <a:p>
            <a:pPr lvl="2">
              <a:spcBef>
                <a:spcPts val="0"/>
              </a:spcBef>
            </a:pPr>
            <a:r>
              <a:rPr lang="en-US" dirty="0"/>
              <a:t>Thyroid shields</a:t>
            </a:r>
          </a:p>
          <a:p>
            <a:pPr lvl="3">
              <a:spcBef>
                <a:spcPts val="0"/>
              </a:spcBef>
            </a:pPr>
            <a:r>
              <a:rPr lang="en-US" sz="2000" dirty="0"/>
              <a:t>Neck and thyroid shield can guard the thyroid area during general fluoroscopy and x-ray special procedures.</a:t>
            </a:r>
          </a:p>
          <a:p>
            <a:pPr lvl="3">
              <a:spcBef>
                <a:spcPts val="0"/>
              </a:spcBef>
            </a:pPr>
            <a:r>
              <a:rPr lang="en-US" sz="2000" dirty="0"/>
              <a:t>It should be a </a:t>
            </a:r>
            <a:r>
              <a:rPr lang="en-US" sz="2000" i="1" dirty="0"/>
              <a:t>minimum</a:t>
            </a:r>
            <a:r>
              <a:rPr lang="en-US" sz="2000" dirty="0"/>
              <a:t> of 0.5-mm lead equivalent.</a:t>
            </a:r>
          </a:p>
          <a:p>
            <a:pPr lvl="2">
              <a:spcBef>
                <a:spcPts val="0"/>
              </a:spcBef>
            </a:pPr>
            <a:r>
              <a:rPr lang="en-US" dirty="0"/>
              <a:t>Protective eyeglasses</a:t>
            </a:r>
          </a:p>
          <a:p>
            <a:pPr lvl="3">
              <a:spcBef>
                <a:spcPts val="0"/>
              </a:spcBef>
            </a:pPr>
            <a:r>
              <a:rPr lang="en-US" sz="2000" dirty="0"/>
              <a:t>Can reduce scatter radiation to the lens of the eye</a:t>
            </a:r>
          </a:p>
          <a:p>
            <a:pPr lvl="3">
              <a:spcBef>
                <a:spcPts val="0"/>
              </a:spcBef>
            </a:pPr>
            <a:r>
              <a:rPr lang="en-US" sz="2000" dirty="0"/>
              <a:t>Lenses contain a minimal lead equivalent protective level of  0.35 mm.</a:t>
            </a:r>
            <a:endParaRPr lang="en-US" dirty="0"/>
          </a:p>
          <a:p>
            <a:pPr marL="0" indent="0">
              <a:buNone/>
            </a:pPr>
            <a:endParaRPr lang="en-US" dirty="0"/>
          </a:p>
        </p:txBody>
      </p:sp>
      <p:sp>
        <p:nvSpPr>
          <p:cNvPr id="7"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5" name="Slide Number Placeholder 4"/>
          <p:cNvSpPr>
            <a:spLocks noGrp="1"/>
          </p:cNvSpPr>
          <p:nvPr>
            <p:ph type="sldNum" sz="quarter" idx="12"/>
          </p:nvPr>
        </p:nvSpPr>
        <p:spPr/>
        <p:txBody>
          <a:bodyPr/>
          <a:lstStyle/>
          <a:p>
            <a:fld id="{70B80D40-EE94-46D0-B8CF-D55DD462C4BF}" type="slidenum">
              <a:rPr lang="en-US" smtClean="0"/>
              <a:pPr/>
              <a:t>65</a:t>
            </a:fld>
            <a:endParaRPr lang="en-US"/>
          </a:p>
        </p:txBody>
      </p:sp>
    </p:spTree>
    <p:extLst>
      <p:ext uri="{BB962C8B-B14F-4D97-AF65-F5344CB8AC3E}">
        <p14:creationId xmlns:p14="http://schemas.microsoft.com/office/powerpoint/2010/main" val="14960688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7772400" cy="1219200"/>
          </a:xfrm>
        </p:spPr>
        <p:txBody>
          <a:bodyPr>
            <a:normAutofit/>
          </a:bodyPr>
          <a:lstStyle/>
          <a:p>
            <a:r>
              <a:rPr lang="en-US" sz="3200" dirty="0"/>
              <a:t>Basic Principles of Radiation Protection for Personnel Exposure Reduction (Cont.)</a:t>
            </a:r>
          </a:p>
        </p:txBody>
      </p:sp>
      <p:sp>
        <p:nvSpPr>
          <p:cNvPr id="7"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66</a:t>
            </a:fld>
            <a:endParaRPr lang="en-US"/>
          </a:p>
        </p:txBody>
      </p:sp>
      <p:pic>
        <p:nvPicPr>
          <p:cNvPr id="13314" name="Picture 2" descr="\\192.168.7.143\elsk7\085_k163_Sherer7e\From Client\k163_Sherer7e_12-Nov-2013\Images\013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7241" y="2455047"/>
            <a:ext cx="6297521" cy="29362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05000" y="5725180"/>
            <a:ext cx="838200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Figure 14-12. Eyeglasses protect the lens of the eyes during general fluoroscopy and special procedures. (Shown are glasses with wraparound frames; other styles are also available.)</a:t>
            </a:r>
          </a:p>
        </p:txBody>
      </p:sp>
    </p:spTree>
    <p:extLst>
      <p:ext uri="{BB962C8B-B14F-4D97-AF65-F5344CB8AC3E}">
        <p14:creationId xmlns:p14="http://schemas.microsoft.com/office/powerpoint/2010/main" val="27302299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X-ray Tube Housing Cables</a:t>
            </a:r>
          </a:p>
        </p:txBody>
      </p:sp>
      <p:sp>
        <p:nvSpPr>
          <p:cNvPr id="6" name="Content Placeholder 2"/>
          <p:cNvSpPr>
            <a:spLocks noGrp="1"/>
          </p:cNvSpPr>
          <p:nvPr>
            <p:ph idx="1"/>
          </p:nvPr>
        </p:nvSpPr>
        <p:spPr>
          <a:xfrm>
            <a:off x="2209800" y="1676401"/>
            <a:ext cx="7772400" cy="4454525"/>
          </a:xfrm>
        </p:spPr>
        <p:txBody>
          <a:bodyPr/>
          <a:lstStyle/>
          <a:p>
            <a:r>
              <a:rPr lang="en-US" dirty="0"/>
              <a:t>Radiographers should avoid handling or severely bending the high-tension cables that are connected to the + and – terminals of the x-ray tube.</a:t>
            </a:r>
          </a:p>
          <a:p>
            <a:pPr lvl="1"/>
            <a:r>
              <a:rPr lang="en-US" i="1" dirty="0"/>
              <a:t>Do not </a:t>
            </a:r>
            <a:r>
              <a:rPr lang="en-US" dirty="0"/>
              <a:t>touch the tube housing or high-tension cables while an exposure is in progress.</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5" name="Slide Number Placeholder 4"/>
          <p:cNvSpPr>
            <a:spLocks noGrp="1"/>
          </p:cNvSpPr>
          <p:nvPr>
            <p:ph type="sldNum" sz="quarter" idx="12"/>
          </p:nvPr>
        </p:nvSpPr>
        <p:spPr/>
        <p:txBody>
          <a:bodyPr/>
          <a:lstStyle/>
          <a:p>
            <a:fld id="{70B80D40-EE94-46D0-B8CF-D55DD462C4BF}" type="slidenum">
              <a:rPr lang="en-US" smtClean="0"/>
              <a:pPr/>
              <a:t>67</a:t>
            </a:fld>
            <a:endParaRPr lang="en-US"/>
          </a:p>
        </p:txBody>
      </p:sp>
    </p:spTree>
    <p:extLst>
      <p:ext uri="{BB962C8B-B14F-4D97-AF65-F5344CB8AC3E}">
        <p14:creationId xmlns:p14="http://schemas.microsoft.com/office/powerpoint/2010/main" val="12991260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Protection During </a:t>
            </a:r>
            <a:br>
              <a:rPr lang="en-US" dirty="0"/>
            </a:br>
            <a:r>
              <a:rPr lang="en-US" dirty="0"/>
              <a:t>Fluoroscopic Procedures</a:t>
            </a:r>
          </a:p>
        </p:txBody>
      </p:sp>
      <p:sp>
        <p:nvSpPr>
          <p:cNvPr id="3" name="Content Placeholder 2"/>
          <p:cNvSpPr>
            <a:spLocks noGrp="1"/>
          </p:cNvSpPr>
          <p:nvPr>
            <p:ph idx="1"/>
          </p:nvPr>
        </p:nvSpPr>
        <p:spPr>
          <a:xfrm>
            <a:off x="1981200" y="1371601"/>
            <a:ext cx="8458200" cy="4454525"/>
          </a:xfrm>
        </p:spPr>
        <p:txBody>
          <a:bodyPr>
            <a:normAutofit lnSpcReduction="10000"/>
          </a:bodyPr>
          <a:lstStyle/>
          <a:p>
            <a:r>
              <a:rPr lang="en-US" sz="2400" dirty="0"/>
              <a:t>Personnel protection</a:t>
            </a:r>
          </a:p>
          <a:p>
            <a:pPr lvl="1"/>
            <a:r>
              <a:rPr lang="en-US" sz="2000" dirty="0"/>
              <a:t>Radiographer should stand as far away from the patient as is practical and should move closer to the patient </a:t>
            </a:r>
            <a:r>
              <a:rPr lang="en-US" sz="2000" i="1" dirty="0"/>
              <a:t>only </a:t>
            </a:r>
            <a:r>
              <a:rPr lang="en-US" sz="2000" dirty="0"/>
              <a:t>when assistance is required during a fluoroscopic examination to ensure protection from scattered radiation emanating from the patient.</a:t>
            </a:r>
          </a:p>
          <a:p>
            <a:pPr lvl="1"/>
            <a:r>
              <a:rPr lang="en-US" sz="2000" dirty="0"/>
              <a:t>Wear protective apron of </a:t>
            </a:r>
            <a:r>
              <a:rPr lang="en-US" sz="2000" i="1" dirty="0"/>
              <a:t>at least </a:t>
            </a:r>
            <a:r>
              <a:rPr lang="en-US" sz="2000" dirty="0"/>
              <a:t>0.5-mm lead equivalent</a:t>
            </a:r>
          </a:p>
          <a:p>
            <a:pPr lvl="1"/>
            <a:r>
              <a:rPr lang="en-US" sz="2000" dirty="0"/>
              <a:t>Wear protective gloves of </a:t>
            </a:r>
            <a:r>
              <a:rPr lang="en-US" sz="2000" i="1" dirty="0"/>
              <a:t>at least </a:t>
            </a:r>
            <a:r>
              <a:rPr lang="en-US" sz="2000" dirty="0"/>
              <a:t>0.25-mm lead equivalent whenever the hands must be placed near the fluoroscopic field</a:t>
            </a:r>
          </a:p>
          <a:p>
            <a:pPr lvl="1"/>
            <a:r>
              <a:rPr lang="en-US" sz="2000" dirty="0"/>
              <a:t>Wear thyroid shield of 0.5-mm lead equivalent</a:t>
            </a:r>
          </a:p>
          <a:p>
            <a:pPr lvl="1"/>
            <a:r>
              <a:rPr lang="en-US" sz="2000" dirty="0"/>
              <a:t>When the radiographer’s assistance is not needed, he or she should either stand behind the radiologist, who is also wearing protective apparel, or stand behind the control-booth barrier until his or her services are required.</a:t>
            </a:r>
          </a:p>
          <a:p>
            <a:pPr lvl="1"/>
            <a:r>
              <a:rPr lang="en-US" sz="2000" dirty="0"/>
              <a:t>A wraparound style protective apron may be worn during a fluoroscopic procedure.</a:t>
            </a:r>
          </a:p>
        </p:txBody>
      </p:sp>
      <p:sp>
        <p:nvSpPr>
          <p:cNvPr id="6"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68</a:t>
            </a:fld>
            <a:endParaRPr lang="en-US"/>
          </a:p>
        </p:txBody>
      </p:sp>
    </p:spTree>
    <p:extLst>
      <p:ext uri="{BB962C8B-B14F-4D97-AF65-F5344CB8AC3E}">
        <p14:creationId xmlns:p14="http://schemas.microsoft.com/office/powerpoint/2010/main" val="33721187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Protection During Fluoroscopic Procedures (Cont.)</a:t>
            </a:r>
          </a:p>
        </p:txBody>
      </p:sp>
      <p:sp>
        <p:nvSpPr>
          <p:cNvPr id="3" name="Content Placeholder 2"/>
          <p:cNvSpPr>
            <a:spLocks noGrp="1"/>
          </p:cNvSpPr>
          <p:nvPr>
            <p:ph idx="1"/>
          </p:nvPr>
        </p:nvSpPr>
        <p:spPr/>
        <p:txBody>
          <a:bodyPr/>
          <a:lstStyle/>
          <a:p>
            <a:r>
              <a:rPr lang="en-US" dirty="0"/>
              <a:t>Dose-reduction techniques</a:t>
            </a:r>
          </a:p>
          <a:p>
            <a:pPr lvl="1"/>
            <a:r>
              <a:rPr lang="en-US" dirty="0"/>
              <a:t>Some methods and devices for dose-reduction during fluoroscopy include</a:t>
            </a:r>
          </a:p>
          <a:p>
            <a:pPr lvl="2"/>
            <a:r>
              <a:rPr lang="en-US" dirty="0"/>
              <a:t>Adequate beam collimation</a:t>
            </a:r>
          </a:p>
          <a:p>
            <a:pPr lvl="2"/>
            <a:r>
              <a:rPr lang="en-US" dirty="0"/>
              <a:t>Adequate filtration</a:t>
            </a:r>
          </a:p>
          <a:p>
            <a:pPr lvl="2"/>
            <a:r>
              <a:rPr lang="en-US" dirty="0"/>
              <a:t>Control of technical exposure factors</a:t>
            </a:r>
          </a:p>
          <a:p>
            <a:pPr lvl="2"/>
            <a:r>
              <a:rPr lang="en-US" dirty="0"/>
              <a:t>Appropriate source-to-skin distance (SSD)</a:t>
            </a:r>
          </a:p>
          <a:p>
            <a:pPr lvl="2"/>
            <a:r>
              <a:rPr lang="en-US" dirty="0"/>
              <a:t>Use of a cumulative timing device</a:t>
            </a:r>
          </a:p>
          <a:p>
            <a:pPr lvl="2"/>
            <a:r>
              <a:rPr lang="en-US" dirty="0"/>
              <a:t>Diagnostic-type protective x-ray tube housing</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69</a:t>
            </a:fld>
            <a:endParaRPr lang="en-US"/>
          </a:p>
        </p:txBody>
      </p:sp>
    </p:spTree>
    <p:extLst>
      <p:ext uri="{BB962C8B-B14F-4D97-AF65-F5344CB8AC3E}">
        <p14:creationId xmlns:p14="http://schemas.microsoft.com/office/powerpoint/2010/main" val="297514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76400" y="228600"/>
            <a:ext cx="8839200" cy="1219200"/>
          </a:xfrm>
        </p:spPr>
        <p:txBody>
          <a:bodyPr>
            <a:normAutofit/>
          </a:bodyPr>
          <a:lstStyle/>
          <a:p>
            <a:r>
              <a:rPr lang="en-US" sz="3400" dirty="0"/>
              <a:t>Need to Safeguard Against Adverse Biologic Effects of Ionizing Radiation</a:t>
            </a:r>
          </a:p>
        </p:txBody>
      </p:sp>
      <p:sp>
        <p:nvSpPr>
          <p:cNvPr id="8195" name="Content Placeholder 2"/>
          <p:cNvSpPr>
            <a:spLocks noGrp="1"/>
          </p:cNvSpPr>
          <p:nvPr>
            <p:ph idx="1"/>
          </p:nvPr>
        </p:nvSpPr>
        <p:spPr/>
        <p:txBody>
          <a:bodyPr>
            <a:normAutofit/>
          </a:bodyPr>
          <a:lstStyle/>
          <a:p>
            <a:r>
              <a:rPr lang="en-US" sz="2600" dirty="0"/>
              <a:t>Based on evidence of harmful </a:t>
            </a:r>
            <a:r>
              <a:rPr lang="en-US" sz="2600" i="1" dirty="0"/>
              <a:t>biologic effects</a:t>
            </a:r>
          </a:p>
          <a:p>
            <a:r>
              <a:rPr lang="en-US" sz="2600" dirty="0"/>
              <a:t>Damage to living tissue of animals and humans exposed to radiation</a:t>
            </a:r>
          </a:p>
        </p:txBody>
      </p:sp>
      <p:sp>
        <p:nvSpPr>
          <p:cNvPr id="4" name="Slide Number Placeholder 3"/>
          <p:cNvSpPr>
            <a:spLocks noGrp="1"/>
          </p:cNvSpPr>
          <p:nvPr>
            <p:ph type="sldNum" sz="quarter" idx="12"/>
          </p:nvPr>
        </p:nvSpPr>
        <p:spPr/>
        <p:txBody>
          <a:bodyPr/>
          <a:lstStyle/>
          <a:p>
            <a:pPr>
              <a:defRPr/>
            </a:pPr>
            <a:fld id="{246192C8-11B8-42E4-B805-631764790BFA}" type="slidenum">
              <a:rPr lang="en-US" smtClean="0"/>
              <a:pPr>
                <a:defRPr/>
              </a:pPr>
              <a:t>7</a:t>
            </a:fld>
            <a:endParaRPr lang="en-US" dirty="0"/>
          </a:p>
        </p:txBody>
      </p:sp>
      <p:sp>
        <p:nvSpPr>
          <p:cNvPr id="6" name="Footer Placeholder 4"/>
          <p:cNvSpPr txBox="1">
            <a:spLocks/>
          </p:cNvSpPr>
          <p:nvPr/>
        </p:nvSpPr>
        <p:spPr>
          <a:xfrm>
            <a:off x="2743200" y="6400800"/>
            <a:ext cx="6781800" cy="3048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sz="1000" dirty="0"/>
          </a:p>
        </p:txBody>
      </p:sp>
    </p:spTree>
    <p:extLst>
      <p:ext uri="{BB962C8B-B14F-4D97-AF65-F5344CB8AC3E}">
        <p14:creationId xmlns:p14="http://schemas.microsoft.com/office/powerpoint/2010/main" val="36822398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Protection During Fluoroscopic Procedures (Cont.)</a:t>
            </a:r>
          </a:p>
        </p:txBody>
      </p:sp>
      <p:sp>
        <p:nvSpPr>
          <p:cNvPr id="3" name="Content Placeholder 2"/>
          <p:cNvSpPr>
            <a:spLocks noGrp="1"/>
          </p:cNvSpPr>
          <p:nvPr>
            <p:ph idx="1"/>
          </p:nvPr>
        </p:nvSpPr>
        <p:spPr/>
        <p:txBody>
          <a:bodyPr>
            <a:normAutofit/>
          </a:bodyPr>
          <a:lstStyle/>
          <a:p>
            <a:r>
              <a:rPr lang="en-US" dirty="0"/>
              <a:t>Remote control fluoroscopic systems</a:t>
            </a:r>
          </a:p>
          <a:p>
            <a:pPr lvl="1"/>
            <a:r>
              <a:rPr lang="en-US" dirty="0"/>
              <a:t>Provide imaging personnel the </a:t>
            </a:r>
            <a:r>
              <a:rPr lang="en-US" i="1" dirty="0"/>
              <a:t>best</a:t>
            </a:r>
            <a:r>
              <a:rPr lang="en-US" dirty="0"/>
              <a:t> radiation protection opportunity</a:t>
            </a:r>
          </a:p>
          <a:p>
            <a:pPr lvl="1"/>
            <a:r>
              <a:rPr lang="en-US" dirty="0"/>
              <a:t>System permits radiologist and assisting radiographer to remain outside of the fluoroscopic room at a control console located behind a  protective barrier until needed.</a:t>
            </a:r>
          </a:p>
          <a:p>
            <a:pPr lvl="1"/>
            <a:r>
              <a:rPr lang="en-US" dirty="0"/>
              <a:t>Added distance and therefore the ISL are used as a means of increased protection.</a:t>
            </a:r>
          </a:p>
          <a:p>
            <a:r>
              <a:rPr lang="en-US" dirty="0"/>
              <a:t>Protective curtain</a:t>
            </a:r>
          </a:p>
          <a:p>
            <a:pPr lvl="1"/>
            <a:r>
              <a:rPr lang="en-US" dirty="0"/>
              <a:t>Minimum of 0.25 mm lead equivalent</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70</a:t>
            </a:fld>
            <a:endParaRPr lang="en-US"/>
          </a:p>
        </p:txBody>
      </p:sp>
    </p:spTree>
    <p:extLst>
      <p:ext uri="{BB962C8B-B14F-4D97-AF65-F5344CB8AC3E}">
        <p14:creationId xmlns:p14="http://schemas.microsoft.com/office/powerpoint/2010/main" val="34462629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Protection During Fluoroscopic Procedures (Cont.)</a:t>
            </a:r>
          </a:p>
        </p:txBody>
      </p:sp>
      <p:sp>
        <p:nvSpPr>
          <p:cNvPr id="3" name="Content Placeholder 2"/>
          <p:cNvSpPr>
            <a:spLocks noGrp="1"/>
          </p:cNvSpPr>
          <p:nvPr>
            <p:ph sz="half" idx="1"/>
          </p:nvPr>
        </p:nvSpPr>
        <p:spPr/>
        <p:txBody>
          <a:bodyPr>
            <a:normAutofit/>
          </a:bodyPr>
          <a:lstStyle/>
          <a:p>
            <a:r>
              <a:rPr lang="en-US" sz="2400" dirty="0"/>
              <a:t>Bucky slot shielding device</a:t>
            </a:r>
          </a:p>
          <a:p>
            <a:pPr lvl="1"/>
            <a:r>
              <a:rPr lang="en-US" sz="2000" dirty="0"/>
              <a:t>Of </a:t>
            </a:r>
            <a:r>
              <a:rPr lang="en-US" sz="2000" i="1" dirty="0"/>
              <a:t>at least </a:t>
            </a:r>
            <a:r>
              <a:rPr lang="en-US" sz="2000" dirty="0"/>
              <a:t>0.25-mm lead equivalent</a:t>
            </a:r>
          </a:p>
          <a:p>
            <a:pPr lvl="1"/>
            <a:r>
              <a:rPr lang="en-US" sz="2000" dirty="0"/>
              <a:t>Must automatically cover the Bucky slot opening in the side of the x-ray table during a standard fluoroscopic examination when the Bucky tray is positioned at the foot end of the table</a:t>
            </a:r>
          </a:p>
          <a:p>
            <a:pPr lvl="1"/>
            <a:r>
              <a:rPr lang="en-US" sz="2000" dirty="0"/>
              <a:t>Protects radiologist and radiographer at </a:t>
            </a:r>
            <a:r>
              <a:rPr lang="en-US" sz="2000" dirty="0" err="1"/>
              <a:t>gonadal</a:t>
            </a:r>
            <a:r>
              <a:rPr lang="en-US" sz="2000" dirty="0"/>
              <a:t> level </a:t>
            </a:r>
          </a:p>
        </p:txBody>
      </p:sp>
      <p:sp>
        <p:nvSpPr>
          <p:cNvPr id="10"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71</a:t>
            </a:fld>
            <a:endParaRPr lang="en-US"/>
          </a:p>
        </p:txBody>
      </p:sp>
      <p:pic>
        <p:nvPicPr>
          <p:cNvPr id="16386" name="Picture 2" descr="\\192.168.7.143\elsk7\085_k163_Sherer7e\From Client\k163_Sherer7e_12-Nov-2013\Images\013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590801"/>
            <a:ext cx="4301292" cy="16721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72200" y="4495801"/>
            <a:ext cx="4572000" cy="646331"/>
          </a:xfrm>
          <a:prstGeom prst="rect">
            <a:avLst/>
          </a:prstGeom>
        </p:spPr>
        <p:txBody>
          <a:bodyPr>
            <a:spAutoFit/>
          </a:bodyPr>
          <a:lstStyle/>
          <a:p>
            <a:r>
              <a:rPr lang="en-US" sz="1200" dirty="0">
                <a:latin typeface="Arial" panose="020B0604020202020204" pitchFamily="34" charset="0"/>
                <a:cs typeface="Arial" panose="020B0604020202020204" pitchFamily="34" charset="0"/>
              </a:rPr>
              <a:t>Figure 14-15. To provide protection at the gonadal level for the fluoroscopist, the Bucky slot shielding device should be at least 0.25-mm lead equivalent.</a:t>
            </a:r>
          </a:p>
        </p:txBody>
      </p:sp>
    </p:spTree>
    <p:extLst>
      <p:ext uri="{BB962C8B-B14F-4D97-AF65-F5344CB8AC3E}">
        <p14:creationId xmlns:p14="http://schemas.microsoft.com/office/powerpoint/2010/main" val="1404225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Protection During Fluoroscopic Procedures (Cont.)</a:t>
            </a:r>
          </a:p>
        </p:txBody>
      </p:sp>
      <p:sp>
        <p:nvSpPr>
          <p:cNvPr id="3" name="Content Placeholder 2"/>
          <p:cNvSpPr>
            <a:spLocks noGrp="1"/>
          </p:cNvSpPr>
          <p:nvPr>
            <p:ph idx="1"/>
          </p:nvPr>
        </p:nvSpPr>
        <p:spPr>
          <a:xfrm>
            <a:off x="1981200" y="1371601"/>
            <a:ext cx="8382000" cy="4454525"/>
          </a:xfrm>
        </p:spPr>
        <p:txBody>
          <a:bodyPr>
            <a:normAutofit lnSpcReduction="10000"/>
          </a:bodyPr>
          <a:lstStyle/>
          <a:p>
            <a:r>
              <a:rPr lang="en-US" dirty="0"/>
              <a:t>Rotational scheduling of personnel</a:t>
            </a:r>
          </a:p>
          <a:p>
            <a:pPr lvl="1"/>
            <a:r>
              <a:rPr lang="en-US" dirty="0"/>
              <a:t>Diagnostic imaging personnel who receive the </a:t>
            </a:r>
            <a:r>
              <a:rPr lang="en-US" i="1" dirty="0"/>
              <a:t>highest </a:t>
            </a:r>
            <a:r>
              <a:rPr lang="en-US" dirty="0"/>
              <a:t>occupational exposure during</a:t>
            </a:r>
          </a:p>
          <a:p>
            <a:pPr lvl="2"/>
            <a:r>
              <a:rPr lang="en-US" dirty="0"/>
              <a:t>Fluoroscopy</a:t>
            </a:r>
          </a:p>
          <a:p>
            <a:pPr lvl="2"/>
            <a:r>
              <a:rPr lang="en-US" dirty="0"/>
              <a:t>Mobile radiography</a:t>
            </a:r>
          </a:p>
          <a:p>
            <a:pPr lvl="2"/>
            <a:r>
              <a:rPr lang="en-US" dirty="0"/>
              <a:t>Special procedures</a:t>
            </a:r>
          </a:p>
          <a:p>
            <a:pPr lvl="2"/>
            <a:r>
              <a:rPr lang="en-US" dirty="0"/>
              <a:t>Interventional surgery</a:t>
            </a:r>
          </a:p>
          <a:p>
            <a:pPr lvl="1"/>
            <a:r>
              <a:rPr lang="en-US" dirty="0"/>
              <a:t>Scheduling personnel to spend </a:t>
            </a:r>
            <a:r>
              <a:rPr lang="en-US" i="1" dirty="0"/>
              <a:t>less</a:t>
            </a:r>
            <a:r>
              <a:rPr lang="en-US" dirty="0"/>
              <a:t> time in these higher-radiation tasks can decrease this exposure.</a:t>
            </a:r>
          </a:p>
          <a:p>
            <a:pPr lvl="1"/>
            <a:r>
              <a:rPr lang="en-US" dirty="0"/>
              <a:t>Radiographers may be assigned to clinical areas in a </a:t>
            </a:r>
            <a:r>
              <a:rPr lang="en-US" i="1" dirty="0"/>
              <a:t>rotational</a:t>
            </a:r>
            <a:r>
              <a:rPr lang="en-US" dirty="0"/>
              <a:t> pattern.</a:t>
            </a:r>
          </a:p>
          <a:p>
            <a:pPr lvl="1"/>
            <a:r>
              <a:rPr lang="en-US" dirty="0"/>
              <a:t>Uses the cardinal principle of </a:t>
            </a:r>
            <a:r>
              <a:rPr lang="en-US" i="1" dirty="0"/>
              <a:t>time</a:t>
            </a:r>
            <a:r>
              <a:rPr lang="en-US" dirty="0"/>
              <a:t> as a means of additional radiation  protection</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72</a:t>
            </a:fld>
            <a:endParaRPr lang="en-US"/>
          </a:p>
        </p:txBody>
      </p:sp>
    </p:spTree>
    <p:extLst>
      <p:ext uri="{BB962C8B-B14F-4D97-AF65-F5344CB8AC3E}">
        <p14:creationId xmlns:p14="http://schemas.microsoft.com/office/powerpoint/2010/main" val="36301534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Protection During Mobile Radiographic Examinations</a:t>
            </a:r>
          </a:p>
        </p:txBody>
      </p:sp>
      <p:sp>
        <p:nvSpPr>
          <p:cNvPr id="3" name="Content Placeholder 2"/>
          <p:cNvSpPr>
            <a:spLocks noGrp="1"/>
          </p:cNvSpPr>
          <p:nvPr>
            <p:ph idx="1"/>
          </p:nvPr>
        </p:nvSpPr>
        <p:spPr>
          <a:xfrm>
            <a:off x="2209800" y="1641476"/>
            <a:ext cx="8077200" cy="4454525"/>
          </a:xfrm>
        </p:spPr>
        <p:txBody>
          <a:bodyPr>
            <a:normAutofit/>
          </a:bodyPr>
          <a:lstStyle/>
          <a:p>
            <a:r>
              <a:rPr lang="en-US" sz="2400" dirty="0"/>
              <a:t>Use of protective garments</a:t>
            </a:r>
          </a:p>
          <a:p>
            <a:pPr lvl="1"/>
            <a:r>
              <a:rPr lang="en-US" sz="2000" dirty="0"/>
              <a:t>Suitable protective garments should be worn by the radiographer whenever structural or mobile protective shielding is unavailable.</a:t>
            </a:r>
          </a:p>
          <a:p>
            <a:pPr lvl="1"/>
            <a:r>
              <a:rPr lang="en-US" sz="2000" dirty="0"/>
              <a:t>A protective apron should be assigned to each mobile unit.</a:t>
            </a:r>
          </a:p>
          <a:p>
            <a:r>
              <a:rPr lang="en-US" sz="2400" dirty="0"/>
              <a:t>Distance as a means of protection</a:t>
            </a:r>
          </a:p>
          <a:p>
            <a:pPr lvl="1"/>
            <a:r>
              <a:rPr lang="en-US" sz="2000" dirty="0"/>
              <a:t>Use a mobile x-ray unit remote control exposure device, if available, to leave the immediate vicinity and use distance as an effective means of protection from radiation whenever possible.</a:t>
            </a:r>
          </a:p>
          <a:p>
            <a:pPr lvl="1"/>
            <a:r>
              <a:rPr lang="en-US" sz="2000" dirty="0"/>
              <a:t>For mobile x-ray units that are </a:t>
            </a:r>
            <a:r>
              <a:rPr lang="en-US" sz="2000" dirty="0" err="1"/>
              <a:t>nonremote</a:t>
            </a:r>
            <a:r>
              <a:rPr lang="en-US" sz="2000" dirty="0"/>
              <a:t>-controlled, the cord leading to the exposure switch must be long enough to permit the radiographer to stand </a:t>
            </a:r>
            <a:r>
              <a:rPr lang="en-US" sz="2000" i="1" dirty="0"/>
              <a:t>at least </a:t>
            </a:r>
            <a:r>
              <a:rPr lang="en-US" sz="2000" dirty="0"/>
              <a:t>2 m (approximately 6 feet) from the patient, the x-ray tube, and the useful beam (permits use of ISL).</a:t>
            </a:r>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73</a:t>
            </a:fld>
            <a:endParaRPr lang="en-US"/>
          </a:p>
        </p:txBody>
      </p:sp>
    </p:spTree>
    <p:extLst>
      <p:ext uri="{BB962C8B-B14F-4D97-AF65-F5344CB8AC3E}">
        <p14:creationId xmlns:p14="http://schemas.microsoft.com/office/powerpoint/2010/main" val="6031140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1219200"/>
          </a:xfrm>
        </p:spPr>
        <p:txBody>
          <a:bodyPr>
            <a:normAutofit fontScale="90000"/>
          </a:bodyPr>
          <a:lstStyle/>
          <a:p>
            <a:r>
              <a:rPr lang="en-US" dirty="0"/>
              <a:t>Protection During Mobile Radiographic Examinations (Cont.)</a:t>
            </a:r>
          </a:p>
        </p:txBody>
      </p:sp>
      <p:sp>
        <p:nvSpPr>
          <p:cNvPr id="3" name="Content Placeholder 2"/>
          <p:cNvSpPr>
            <a:spLocks noGrp="1"/>
          </p:cNvSpPr>
          <p:nvPr>
            <p:ph sz="half" idx="1"/>
          </p:nvPr>
        </p:nvSpPr>
        <p:spPr>
          <a:xfrm>
            <a:off x="1524000" y="1676401"/>
            <a:ext cx="4495800" cy="4454525"/>
          </a:xfrm>
        </p:spPr>
        <p:txBody>
          <a:bodyPr>
            <a:normAutofit/>
          </a:bodyPr>
          <a:lstStyle/>
          <a:p>
            <a:pPr>
              <a:spcBef>
                <a:spcPts val="0"/>
              </a:spcBef>
            </a:pPr>
            <a:r>
              <a:rPr lang="en-US" sz="2400" dirty="0"/>
              <a:t>Where the radiographer should stand during a mobile radiographic procedure</a:t>
            </a:r>
          </a:p>
          <a:p>
            <a:pPr lvl="1">
              <a:spcBef>
                <a:spcPts val="0"/>
              </a:spcBef>
            </a:pPr>
            <a:r>
              <a:rPr lang="en-US" sz="2000" dirty="0"/>
              <a:t>Radiographer should attempt to stand at a right angle (90 degrees) to the x-ray beam-scattering object (the patient) line. When protection factors of distance and shielding have been accounted for, this is the place at which the </a:t>
            </a:r>
            <a:r>
              <a:rPr lang="en-US" sz="2000" i="1" dirty="0"/>
              <a:t>least</a:t>
            </a:r>
            <a:r>
              <a:rPr lang="en-US" sz="2000" dirty="0"/>
              <a:t> amount of scattered radiation is received. </a:t>
            </a:r>
          </a:p>
        </p:txBody>
      </p:sp>
      <p:sp>
        <p:nvSpPr>
          <p:cNvPr id="10"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74</a:t>
            </a:fld>
            <a:endParaRPr lang="en-US"/>
          </a:p>
        </p:txBody>
      </p:sp>
      <p:pic>
        <p:nvPicPr>
          <p:cNvPr id="17410" name="Picture 2" descr="\\192.168.7.143\elsk7\085_k163_Sherer7e\From Client\k163_Sherer7e_12-Nov-2013\Images\013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5618" y="1447800"/>
            <a:ext cx="2846032" cy="29378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0" y="4382631"/>
            <a:ext cx="4572000" cy="1754326"/>
          </a:xfrm>
          <a:prstGeom prst="rect">
            <a:avLst/>
          </a:prstGeom>
        </p:spPr>
        <p:txBody>
          <a:bodyPr>
            <a:spAutoFit/>
          </a:bodyPr>
          <a:lstStyle/>
          <a:p>
            <a:r>
              <a:rPr lang="en-US" sz="1200" dirty="0">
                <a:latin typeface="Arial" panose="020B0604020202020204" pitchFamily="34" charset="0"/>
                <a:cs typeface="Arial" panose="020B0604020202020204" pitchFamily="34" charset="0"/>
              </a:rPr>
              <a:t>Figure 14-16. When the protective factors of distance and shielding have been accounted for, the radiographer will receive the least amount of scattered radiation by standing at a right angle (90 degrees) to the scattering object (the patient) (in position </a:t>
            </a:r>
            <a:r>
              <a:rPr lang="en-US" sz="1200" i="1" dirty="0">
                <a:latin typeface="Arial" panose="020B0604020202020204" pitchFamily="34" charset="0"/>
                <a:cs typeface="Arial" panose="020B0604020202020204" pitchFamily="34" charset="0"/>
              </a:rPr>
              <a:t>A</a:t>
            </a:r>
            <a:r>
              <a:rPr lang="en-US" sz="1200" dirty="0">
                <a:latin typeface="Arial" panose="020B0604020202020204" pitchFamily="34" charset="0"/>
                <a:cs typeface="Arial" panose="020B0604020202020204" pitchFamily="34" charset="0"/>
              </a:rPr>
              <a:t>). The most scattered radiation would be received at point </a:t>
            </a:r>
            <a:r>
              <a:rPr lang="en-US" sz="1200" i="1" dirty="0">
                <a:latin typeface="Arial" panose="020B0604020202020204" pitchFamily="34" charset="0"/>
                <a:cs typeface="Arial" panose="020B0604020202020204" pitchFamily="34" charset="0"/>
              </a:rPr>
              <a:t>C</a:t>
            </a:r>
            <a:r>
              <a:rPr lang="en-US" sz="1200" dirty="0">
                <a:latin typeface="Arial" panose="020B0604020202020204" pitchFamily="34" charset="0"/>
                <a:cs typeface="Arial" panose="020B0604020202020204" pitchFamily="34" charset="0"/>
              </a:rPr>
              <a:t> because of backscatter coming from the patient. (Intensity, or quantity, of x-ray exposure at any given point is indicated in this picture by the number of scattered x-rays reaching that point.)</a:t>
            </a:r>
          </a:p>
        </p:txBody>
      </p:sp>
    </p:spTree>
    <p:extLst>
      <p:ext uri="{BB962C8B-B14F-4D97-AF65-F5344CB8AC3E}">
        <p14:creationId xmlns:p14="http://schemas.microsoft.com/office/powerpoint/2010/main" val="29015660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Protection During </a:t>
            </a:r>
            <a:br>
              <a:rPr lang="en-US" dirty="0"/>
            </a:br>
            <a:r>
              <a:rPr lang="en-US" dirty="0"/>
              <a:t>C-Arm Fluoroscopy</a:t>
            </a:r>
          </a:p>
        </p:txBody>
      </p:sp>
      <p:sp>
        <p:nvSpPr>
          <p:cNvPr id="3" name="Content Placeholder 2"/>
          <p:cNvSpPr>
            <a:spLocks noGrp="1"/>
          </p:cNvSpPr>
          <p:nvPr>
            <p:ph idx="1"/>
          </p:nvPr>
        </p:nvSpPr>
        <p:spPr>
          <a:xfrm>
            <a:off x="1828800" y="1447801"/>
            <a:ext cx="8610600" cy="4454525"/>
          </a:xfrm>
        </p:spPr>
        <p:txBody>
          <a:bodyPr>
            <a:normAutofit lnSpcReduction="10000"/>
          </a:bodyPr>
          <a:lstStyle/>
          <a:p>
            <a:r>
              <a:rPr lang="en-US" dirty="0"/>
              <a:t>Personnel exposure from scattered radiation</a:t>
            </a:r>
          </a:p>
          <a:p>
            <a:pPr lvl="1"/>
            <a:r>
              <a:rPr lang="en-US" dirty="0"/>
              <a:t>Radiographers should exercise vigilance during C-arm fluoroscopy because</a:t>
            </a:r>
          </a:p>
          <a:p>
            <a:pPr lvl="2"/>
            <a:r>
              <a:rPr lang="en-US" dirty="0"/>
              <a:t>Patterns of exposure direction are less predictable.</a:t>
            </a:r>
          </a:p>
          <a:p>
            <a:pPr lvl="2"/>
            <a:r>
              <a:rPr lang="en-US" dirty="0"/>
              <a:t>Equipment is frequently operated by physicians whose training and experience in radiation safety may not match those of an experienced radiologist.</a:t>
            </a:r>
          </a:p>
          <a:p>
            <a:pPr lvl="2"/>
            <a:r>
              <a:rPr lang="en-US" dirty="0"/>
              <a:t>Exposure of personnel is caused by scattered radiation from the patient.</a:t>
            </a:r>
          </a:p>
          <a:p>
            <a:pPr lvl="2"/>
            <a:r>
              <a:rPr lang="en-US" dirty="0"/>
              <a:t>The exposure rate caused by scatter near the entrance surface of the patient (the x-ray tube side) </a:t>
            </a:r>
            <a:r>
              <a:rPr lang="en-US" i="1" dirty="0"/>
              <a:t>exceeds</a:t>
            </a:r>
            <a:r>
              <a:rPr lang="en-US" dirty="0"/>
              <a:t> the exposure rate caused by scatter near the exit surface of the patient.</a:t>
            </a:r>
          </a:p>
          <a:p>
            <a:pPr lvl="2"/>
            <a:r>
              <a:rPr lang="en-US" dirty="0"/>
              <a:t>The location of the </a:t>
            </a:r>
            <a:r>
              <a:rPr lang="en-US" i="1" dirty="0"/>
              <a:t>lower</a:t>
            </a:r>
            <a:r>
              <a:rPr lang="en-US" dirty="0"/>
              <a:t> potential scatter dose is on the side of the patient away from the x-ray tube (i.e., the image intensifier side).</a:t>
            </a:r>
          </a:p>
        </p:txBody>
      </p:sp>
      <p:sp>
        <p:nvSpPr>
          <p:cNvPr id="6"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8" name="Slide Number Placeholder 7"/>
          <p:cNvSpPr>
            <a:spLocks noGrp="1"/>
          </p:cNvSpPr>
          <p:nvPr>
            <p:ph type="sldNum" sz="quarter" idx="12"/>
          </p:nvPr>
        </p:nvSpPr>
        <p:spPr/>
        <p:txBody>
          <a:bodyPr/>
          <a:lstStyle/>
          <a:p>
            <a:fld id="{70B80D40-EE94-46D0-B8CF-D55DD462C4BF}" type="slidenum">
              <a:rPr lang="en-US" smtClean="0"/>
              <a:pPr/>
              <a:t>75</a:t>
            </a:fld>
            <a:endParaRPr lang="en-US"/>
          </a:p>
        </p:txBody>
      </p:sp>
    </p:spTree>
    <p:extLst>
      <p:ext uri="{BB962C8B-B14F-4D97-AF65-F5344CB8AC3E}">
        <p14:creationId xmlns:p14="http://schemas.microsoft.com/office/powerpoint/2010/main" val="21597485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t>Protection During C-Arm</a:t>
            </a:r>
            <a:br>
              <a:rPr lang="en-US" dirty="0"/>
            </a:br>
            <a:r>
              <a:rPr lang="en-US" dirty="0"/>
              <a:t> Fluoroscopy (Cont.)</a:t>
            </a:r>
          </a:p>
        </p:txBody>
      </p:sp>
      <p:sp>
        <p:nvSpPr>
          <p:cNvPr id="7"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5" name="Slide Number Placeholder 4"/>
          <p:cNvSpPr>
            <a:spLocks noGrp="1"/>
          </p:cNvSpPr>
          <p:nvPr>
            <p:ph type="sldNum" sz="quarter" idx="12"/>
          </p:nvPr>
        </p:nvSpPr>
        <p:spPr/>
        <p:txBody>
          <a:bodyPr/>
          <a:lstStyle/>
          <a:p>
            <a:fld id="{70B80D40-EE94-46D0-B8CF-D55DD462C4BF}" type="slidenum">
              <a:rPr lang="en-US" smtClean="0"/>
              <a:pPr/>
              <a:t>76</a:t>
            </a:fld>
            <a:endParaRPr lang="en-US"/>
          </a:p>
        </p:txBody>
      </p:sp>
      <p:sp>
        <p:nvSpPr>
          <p:cNvPr id="2" name="Rectangle 1"/>
          <p:cNvSpPr/>
          <p:nvPr/>
        </p:nvSpPr>
        <p:spPr>
          <a:xfrm>
            <a:off x="1752600" y="5105401"/>
            <a:ext cx="8686800" cy="1169551"/>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Figure 14-17. Cross-table exposure during use of a C-arm fluoroscope. The exposure rate caused by scatter near the entrance surface of the patient (the x-ray tube side) exceeds the exposure rate caused by scatter near the exit surface of the patient (the image intensifier side). The location of lower potential scatter dose is on the side of the patient away from the x-ray tube (i.e., the image intensifier side). (From Mark </a:t>
            </a:r>
            <a:r>
              <a:rPr lang="en-US" sz="1400" dirty="0" err="1">
                <a:latin typeface="Arial" panose="020B0604020202020204" pitchFamily="34" charset="0"/>
                <a:cs typeface="Arial" panose="020B0604020202020204" pitchFamily="34" charset="0"/>
              </a:rPr>
              <a:t>Rzeszotarski</a:t>
            </a:r>
            <a:r>
              <a:rPr lang="en-US" sz="1400" dirty="0">
                <a:latin typeface="Arial" panose="020B0604020202020204" pitchFamily="34" charset="0"/>
                <a:cs typeface="Arial" panose="020B0604020202020204" pitchFamily="34" charset="0"/>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93703" y="1858566"/>
            <a:ext cx="4167751" cy="319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6634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Protection During C-Arm</a:t>
            </a:r>
            <a:br>
              <a:rPr lang="en-US" dirty="0"/>
            </a:br>
            <a:r>
              <a:rPr lang="en-US" dirty="0"/>
              <a:t> Fluoroscopy (Cont.)</a:t>
            </a:r>
          </a:p>
        </p:txBody>
      </p:sp>
      <p:sp>
        <p:nvSpPr>
          <p:cNvPr id="3" name="Content Placeholder 2"/>
          <p:cNvSpPr>
            <a:spLocks noGrp="1"/>
          </p:cNvSpPr>
          <p:nvPr>
            <p:ph idx="1"/>
          </p:nvPr>
        </p:nvSpPr>
        <p:spPr>
          <a:xfrm>
            <a:off x="2209800" y="1447801"/>
            <a:ext cx="8153400" cy="4454525"/>
          </a:xfrm>
        </p:spPr>
        <p:txBody>
          <a:bodyPr>
            <a:normAutofit/>
          </a:bodyPr>
          <a:lstStyle/>
          <a:p>
            <a:r>
              <a:rPr lang="en-US" sz="2400" dirty="0"/>
              <a:t>Need for protective apparel for all personnel and monitoring of imaging personnel</a:t>
            </a:r>
          </a:p>
          <a:p>
            <a:pPr lvl="1"/>
            <a:r>
              <a:rPr lang="en-US" sz="2000" dirty="0"/>
              <a:t>Procedures that require the C-arm unit to be energized for long periods of time, </a:t>
            </a:r>
            <a:r>
              <a:rPr lang="en-US" sz="2000" i="1" dirty="0"/>
              <a:t>increase</a:t>
            </a:r>
            <a:r>
              <a:rPr lang="en-US" sz="2000" dirty="0"/>
              <a:t> radiation exposure.</a:t>
            </a:r>
          </a:p>
          <a:p>
            <a:pPr lvl="1"/>
            <a:r>
              <a:rPr lang="en-US" sz="2000" dirty="0"/>
              <a:t>Personnel that routinely operate a C-arm fluoroscope </a:t>
            </a:r>
            <a:r>
              <a:rPr lang="en-US" sz="2000" i="1" dirty="0"/>
              <a:t>must</a:t>
            </a:r>
            <a:r>
              <a:rPr lang="en-US" sz="2000" dirty="0"/>
              <a:t> wear a lead apron. It should be of 0.5-mm lead equivalent, neck and thyroid shield of 0.5-mm lead equivalent should also be worn.</a:t>
            </a:r>
          </a:p>
          <a:p>
            <a:pPr lvl="1"/>
            <a:r>
              <a:rPr lang="en-US" sz="2000" dirty="0"/>
              <a:t>Appropriate monitoring of imaging personnel is </a:t>
            </a:r>
            <a:r>
              <a:rPr lang="en-US" sz="2000" i="1" dirty="0"/>
              <a:t>mandatory</a:t>
            </a:r>
            <a:r>
              <a:rPr lang="en-US" sz="2000" dirty="0"/>
              <a:t>.</a:t>
            </a:r>
            <a:endParaRPr lang="en-US" dirty="0"/>
          </a:p>
          <a:p>
            <a:r>
              <a:rPr lang="en-US" sz="2400" dirty="0"/>
              <a:t>Positioning of the C-arm fluoroscope</a:t>
            </a:r>
          </a:p>
          <a:p>
            <a:pPr lvl="1"/>
            <a:r>
              <a:rPr lang="en-US" sz="2000" dirty="0"/>
              <a:t>For increased radiation safety it is best to place the x-ray tube of the C-arm under the table and the image intensifier over the table.</a:t>
            </a:r>
          </a:p>
          <a:p>
            <a:endParaRPr lang="en-US" sz="2400" dirty="0"/>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77</a:t>
            </a:fld>
            <a:endParaRPr lang="en-US"/>
          </a:p>
        </p:txBody>
      </p:sp>
    </p:spTree>
    <p:extLst>
      <p:ext uri="{BB962C8B-B14F-4D97-AF65-F5344CB8AC3E}">
        <p14:creationId xmlns:p14="http://schemas.microsoft.com/office/powerpoint/2010/main" val="8344106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Protection During C-Arm</a:t>
            </a:r>
            <a:br>
              <a:rPr lang="en-US" dirty="0"/>
            </a:br>
            <a:r>
              <a:rPr lang="en-US" dirty="0"/>
              <a:t> Fluoroscopy (Cont.)</a:t>
            </a:r>
          </a:p>
        </p:txBody>
      </p:sp>
      <p:sp>
        <p:nvSpPr>
          <p:cNvPr id="3" name="Content Placeholder 2"/>
          <p:cNvSpPr>
            <a:spLocks noGrp="1"/>
          </p:cNvSpPr>
          <p:nvPr>
            <p:ph idx="1"/>
          </p:nvPr>
        </p:nvSpPr>
        <p:spPr/>
        <p:txBody>
          <a:bodyPr>
            <a:normAutofit/>
          </a:bodyPr>
          <a:lstStyle/>
          <a:p>
            <a:r>
              <a:rPr lang="en-US" dirty="0"/>
              <a:t>Exposure reduction for personnel</a:t>
            </a:r>
          </a:p>
          <a:p>
            <a:pPr lvl="1"/>
            <a:r>
              <a:rPr lang="en-US" dirty="0"/>
              <a:t>Minimize beam-on time</a:t>
            </a:r>
          </a:p>
          <a:p>
            <a:pPr lvl="1"/>
            <a:r>
              <a:rPr lang="en-US" dirty="0"/>
              <a:t>Be aware of cumulative timer</a:t>
            </a:r>
          </a:p>
          <a:p>
            <a:pPr lvl="1"/>
            <a:r>
              <a:rPr lang="en-US" dirty="0"/>
              <a:t>Use image storage device (e.g., last image hold)</a:t>
            </a:r>
          </a:p>
          <a:p>
            <a:pPr lvl="1"/>
            <a:r>
              <a:rPr lang="en-US" dirty="0"/>
              <a:t>Position image intensifier end of the C-arm close to the patient</a:t>
            </a:r>
          </a:p>
          <a:p>
            <a:pPr lvl="1"/>
            <a:r>
              <a:rPr lang="en-US" spc="-50" dirty="0"/>
              <a:t>Collimate x-ray beam to the anatomy of interest</a:t>
            </a:r>
          </a:p>
          <a:p>
            <a:pPr lvl="1"/>
            <a:r>
              <a:rPr lang="en-US" spc="-50" dirty="0"/>
              <a:t>Use distance whenever possible</a:t>
            </a:r>
          </a:p>
          <a:p>
            <a:pPr lvl="1"/>
            <a:r>
              <a:rPr lang="en-US" spc="-50" dirty="0"/>
              <a:t>Use the magnification feature sparingly; it should be used </a:t>
            </a:r>
            <a:r>
              <a:rPr lang="en-US" i="1" spc="-50" dirty="0"/>
              <a:t>only</a:t>
            </a:r>
            <a:r>
              <a:rPr lang="en-US" spc="-50" dirty="0"/>
              <a:t> on the request of the physician performing the procedure.</a:t>
            </a:r>
          </a:p>
          <a:p>
            <a:pPr lvl="1"/>
            <a:endParaRPr lang="en-US" dirty="0"/>
          </a:p>
        </p:txBody>
      </p:sp>
      <p:sp>
        <p:nvSpPr>
          <p:cNvPr id="8" name="Footer Placeholder 4"/>
          <p:cNvSpPr>
            <a:spLocks noGrp="1"/>
          </p:cNvSpPr>
          <p:nvPr>
            <p:ph type="ftr" sz="quarter" idx="11"/>
          </p:nvPr>
        </p:nvSpPr>
        <p:spPr>
          <a:xfrm>
            <a:off x="4648200" y="6356351"/>
            <a:ext cx="3048000" cy="365125"/>
          </a:xfrm>
        </p:spPr>
        <p:txBody>
          <a:bodyPr/>
          <a:lstStyle/>
          <a:p>
            <a:pPr>
              <a:defRPr/>
            </a:pPr>
            <a:r>
              <a:rPr lang="en-IN" dirty="0"/>
              <a:t>..</a:t>
            </a:r>
            <a:endParaRPr lang="en-US" sz="1000" dirty="0"/>
          </a:p>
        </p:txBody>
      </p:sp>
      <p:sp>
        <p:nvSpPr>
          <p:cNvPr id="6" name="Slide Number Placeholder 5"/>
          <p:cNvSpPr>
            <a:spLocks noGrp="1"/>
          </p:cNvSpPr>
          <p:nvPr>
            <p:ph type="sldNum" sz="quarter" idx="12"/>
          </p:nvPr>
        </p:nvSpPr>
        <p:spPr/>
        <p:txBody>
          <a:bodyPr/>
          <a:lstStyle/>
          <a:p>
            <a:fld id="{70B80D40-EE94-46D0-B8CF-D55DD462C4BF}" type="slidenum">
              <a:rPr lang="en-US" smtClean="0"/>
              <a:pPr/>
              <a:t>78</a:t>
            </a:fld>
            <a:endParaRPr lang="en-US"/>
          </a:p>
        </p:txBody>
      </p:sp>
    </p:spTree>
    <p:extLst>
      <p:ext uri="{BB962C8B-B14F-4D97-AF65-F5344CB8AC3E}">
        <p14:creationId xmlns:p14="http://schemas.microsoft.com/office/powerpoint/2010/main" val="1423530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dirty="0"/>
              <a:t>Justification and Responsibility for Imaging Procedures</a:t>
            </a:r>
          </a:p>
        </p:txBody>
      </p:sp>
      <p:sp>
        <p:nvSpPr>
          <p:cNvPr id="14339" name="Content Placeholder 2"/>
          <p:cNvSpPr>
            <a:spLocks noGrp="1"/>
          </p:cNvSpPr>
          <p:nvPr>
            <p:ph idx="1"/>
          </p:nvPr>
        </p:nvSpPr>
        <p:spPr>
          <a:xfrm>
            <a:off x="1634368" y="1716290"/>
            <a:ext cx="4385432" cy="4454525"/>
          </a:xfrm>
        </p:spPr>
        <p:txBody>
          <a:bodyPr>
            <a:normAutofit/>
          </a:bodyPr>
          <a:lstStyle/>
          <a:p>
            <a:r>
              <a:rPr lang="en-US" sz="2000" dirty="0"/>
              <a:t>Benefit versus risk</a:t>
            </a:r>
          </a:p>
          <a:p>
            <a:r>
              <a:rPr lang="en-US" sz="2000" dirty="0"/>
              <a:t>Patient can elect to assume the relatively small risk of exposure to ionizing radiation.</a:t>
            </a:r>
          </a:p>
          <a:p>
            <a:pPr lvl="1"/>
            <a:r>
              <a:rPr lang="en-US" sz="1800" dirty="0"/>
              <a:t>To obtain essential diagnostic medical information when illness or injury occurs. </a:t>
            </a:r>
          </a:p>
          <a:p>
            <a:pPr lvl="1"/>
            <a:r>
              <a:rPr lang="en-US" sz="1800" dirty="0"/>
              <a:t>When a specific imaging procedure for health screening purposes is prudent.</a:t>
            </a:r>
          </a:p>
          <a:p>
            <a:pPr lvl="1"/>
            <a:r>
              <a:rPr lang="en-US" sz="1800" i="1" dirty="0"/>
              <a:t>Example:</a:t>
            </a:r>
            <a:r>
              <a:rPr lang="en-US" sz="1800" dirty="0"/>
              <a:t> When women elect to undergo screening mammography to detect breast cancer in its early stages.</a:t>
            </a:r>
            <a:endParaRPr lang="en-US" sz="1800" dirty="0">
              <a:solidFill>
                <a:srgbClr val="FF0000"/>
              </a:solidFill>
            </a:endParaRPr>
          </a:p>
        </p:txBody>
      </p:sp>
      <p:sp>
        <p:nvSpPr>
          <p:cNvPr id="4" name="Slide Number Placeholder 3"/>
          <p:cNvSpPr>
            <a:spLocks noGrp="1"/>
          </p:cNvSpPr>
          <p:nvPr>
            <p:ph type="sldNum" sz="quarter" idx="12"/>
          </p:nvPr>
        </p:nvSpPr>
        <p:spPr/>
        <p:txBody>
          <a:bodyPr/>
          <a:lstStyle/>
          <a:p>
            <a:fld id="{246192C8-11B8-42E4-B805-631764790BFA}" type="slidenum">
              <a:rPr lang="en-US" smtClean="0"/>
              <a:pPr/>
              <a:t>8</a:t>
            </a:fld>
            <a:endParaRPr lang="en-US" dirty="0"/>
          </a:p>
        </p:txBody>
      </p:sp>
      <p:sp>
        <p:nvSpPr>
          <p:cNvPr id="7" name="Footer Placeholder 4"/>
          <p:cNvSpPr txBox="1">
            <a:spLocks/>
          </p:cNvSpPr>
          <p:nvPr/>
        </p:nvSpPr>
        <p:spPr>
          <a:xfrm>
            <a:off x="2743200" y="6400800"/>
            <a:ext cx="6781800" cy="3048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sz="1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5526" y="1981200"/>
            <a:ext cx="442277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767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r>
              <a:rPr lang="en-US" dirty="0"/>
              <a:t>Diagnostic Efficacy</a:t>
            </a:r>
          </a:p>
        </p:txBody>
      </p:sp>
      <p:sp>
        <p:nvSpPr>
          <p:cNvPr id="16387" name="Content Placeholder 2"/>
          <p:cNvSpPr>
            <a:spLocks noGrp="1"/>
          </p:cNvSpPr>
          <p:nvPr>
            <p:ph idx="1"/>
          </p:nvPr>
        </p:nvSpPr>
        <p:spPr>
          <a:xfrm>
            <a:off x="2209800" y="1641476"/>
            <a:ext cx="3886200" cy="4454525"/>
          </a:xfrm>
        </p:spPr>
        <p:txBody>
          <a:bodyPr>
            <a:normAutofit/>
          </a:bodyPr>
          <a:lstStyle/>
          <a:p>
            <a:r>
              <a:rPr lang="en-US" sz="2000" dirty="0"/>
              <a:t>The degree to which the diagnostic study accurately reveals the presence or absence of disease in the patient.</a:t>
            </a:r>
          </a:p>
          <a:p>
            <a:r>
              <a:rPr lang="en-US" sz="2000" dirty="0"/>
              <a:t>Maximized when essential images are produced under recommended radiation protection guidelines</a:t>
            </a:r>
          </a:p>
          <a:p>
            <a:r>
              <a:rPr lang="en-US" sz="2000" dirty="0"/>
              <a:t>Provides the basis for determining whether an imaging procedure  or practice is justified</a:t>
            </a:r>
          </a:p>
        </p:txBody>
      </p:sp>
      <p:sp>
        <p:nvSpPr>
          <p:cNvPr id="4" name="Slide Number Placeholder 3"/>
          <p:cNvSpPr>
            <a:spLocks noGrp="1"/>
          </p:cNvSpPr>
          <p:nvPr>
            <p:ph type="sldNum" sz="quarter" idx="12"/>
          </p:nvPr>
        </p:nvSpPr>
        <p:spPr/>
        <p:txBody>
          <a:bodyPr/>
          <a:lstStyle/>
          <a:p>
            <a:pPr>
              <a:defRPr/>
            </a:pPr>
            <a:fld id="{246192C8-11B8-42E4-B805-631764790BFA}" type="slidenum">
              <a:rPr lang="en-US" smtClean="0"/>
              <a:pPr>
                <a:defRPr/>
              </a:pPr>
              <a:t>9</a:t>
            </a:fld>
            <a:endParaRPr lang="en-US" dirty="0"/>
          </a:p>
        </p:txBody>
      </p:sp>
      <p:sp>
        <p:nvSpPr>
          <p:cNvPr id="7" name="Footer Placeholder 4"/>
          <p:cNvSpPr txBox="1">
            <a:spLocks/>
          </p:cNvSpPr>
          <p:nvPr/>
        </p:nvSpPr>
        <p:spPr>
          <a:xfrm>
            <a:off x="2743200" y="6400800"/>
            <a:ext cx="6781800" cy="3048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sz="1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547" y="1202635"/>
            <a:ext cx="4792102" cy="3276600"/>
          </a:xfrm>
          <a:prstGeom prst="rect">
            <a:avLst/>
          </a:prstGeom>
        </p:spPr>
      </p:pic>
    </p:spTree>
    <p:extLst>
      <p:ext uri="{BB962C8B-B14F-4D97-AF65-F5344CB8AC3E}">
        <p14:creationId xmlns:p14="http://schemas.microsoft.com/office/powerpoint/2010/main" val="24192652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TotalTime>
  <Words>5498</Words>
  <Application>Microsoft Office PowerPoint</Application>
  <PresentationFormat>Widescreen</PresentationFormat>
  <Paragraphs>539</Paragraphs>
  <Slides>78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Calibri Light</vt:lpstr>
      <vt:lpstr>Wingdings 2</vt:lpstr>
      <vt:lpstr>Office Theme</vt:lpstr>
      <vt:lpstr>Radiation Protection</vt:lpstr>
      <vt:lpstr>What Are X-rays?</vt:lpstr>
      <vt:lpstr>Goals of Radiation Protection</vt:lpstr>
      <vt:lpstr>Concept of Radiation Protection</vt:lpstr>
      <vt:lpstr>Radiation Protection</vt:lpstr>
      <vt:lpstr>Introduction to Radiation Quantities and Units of Measure</vt:lpstr>
      <vt:lpstr>Need to Safeguard Against Adverse Biologic Effects of Ionizing Radiation</vt:lpstr>
      <vt:lpstr>Justification and Responsibility for Imaging Procedures</vt:lpstr>
      <vt:lpstr>Diagnostic Efficacy</vt:lpstr>
      <vt:lpstr>ALARA Concept</vt:lpstr>
      <vt:lpstr>As Low as Reasonably Achievable (ALARA) Principle</vt:lpstr>
      <vt:lpstr>Cardinal Rules of Radiation Protection</vt:lpstr>
      <vt:lpstr>Responsibility for Maintaining ALARA in the Medical Industry</vt:lpstr>
      <vt:lpstr>Patient Protection and  Patient Education</vt:lpstr>
      <vt:lpstr>Risk of Imaging Procedure Versus Potential Benefit</vt:lpstr>
      <vt:lpstr>Background Equivalent  Radiation Time (BERT)</vt:lpstr>
      <vt:lpstr>Advantages of the BERT Method When It Is Used Appropriately</vt:lpstr>
      <vt:lpstr>Increased Radiation  Sensitivity of Children</vt:lpstr>
      <vt:lpstr>Annual Limit for Occupationally Exposed Personnel (Cont.)</vt:lpstr>
      <vt:lpstr>Personnel Monitoring</vt:lpstr>
      <vt:lpstr>Dose-Reduction Methods  and Techniques</vt:lpstr>
      <vt:lpstr>Dose-Reduction Methods and Techniques (Cont.)</vt:lpstr>
      <vt:lpstr>Dose-Reduction Methods and Techniques (Cont.)</vt:lpstr>
      <vt:lpstr>Dose-Reduction Methods and Techniques (Cont.)</vt:lpstr>
      <vt:lpstr>Dose-Reduction Methods and Techniques (Cont.)</vt:lpstr>
      <vt:lpstr>Dose-Reduction Methods and Techniques (Cont.)</vt:lpstr>
      <vt:lpstr>Dose-Reduction Methods and Techniques (Cont.)</vt:lpstr>
      <vt:lpstr>Dose-Reduction Methods and Techniques (Cont.)</vt:lpstr>
      <vt:lpstr>Patient Restraint</vt:lpstr>
      <vt:lpstr>Protection for Pregnant Personnel</vt:lpstr>
      <vt:lpstr>PowerPoint Presentation</vt:lpstr>
      <vt:lpstr>Personnel Monitoring (Cont.)</vt:lpstr>
      <vt:lpstr>Purpose of Personnel Dosimeter</vt:lpstr>
      <vt:lpstr>Placement of Personnel Dosimeter</vt:lpstr>
      <vt:lpstr>Placement of Personnel Dosimeter as a Second Monitor</vt:lpstr>
      <vt:lpstr>Placement of a Personnel Dosimeter as a Monitor for the Embryo–Fetus</vt:lpstr>
      <vt:lpstr>Extremity Dosimeter</vt:lpstr>
      <vt:lpstr>Record of Radiation Exposure</vt:lpstr>
      <vt:lpstr>Personnel Dosimeters</vt:lpstr>
      <vt:lpstr>Personnel Monitoring Devices Currently Available</vt:lpstr>
      <vt:lpstr>Reducing Exposure for Imaging Personnel During Diagnostic X-Ray Procedures </vt:lpstr>
      <vt:lpstr>Annual Limit for Occupationally Exposed Personnel</vt:lpstr>
      <vt:lpstr>Annual Limit for Occupationally Exposed Personnel (Cont.)</vt:lpstr>
      <vt:lpstr>Annual Limit for Occupationally Exposed Personnel (Cont.)</vt:lpstr>
      <vt:lpstr>Protection for Pregnant Personnel (Cont.)</vt:lpstr>
      <vt:lpstr>Protection for Pregnant Personnel (Cont.)</vt:lpstr>
      <vt:lpstr>Protection for Pregnant Personnel (Cont.)</vt:lpstr>
      <vt:lpstr>Protection for Pregnant Personnel (Cont.)</vt:lpstr>
      <vt:lpstr>Basic Principles of Radiation Protection for Personnel Exposure Reduction</vt:lpstr>
      <vt:lpstr>Basic Principles of Radiation Protection for Personnel Exposure Reduction (Cont.)</vt:lpstr>
      <vt:lpstr>Basic Principles of Radiation Protection for Personnel Exposure Reduction (Cont.)</vt:lpstr>
      <vt:lpstr>Basic Principles of Radiation Protection for Personnel Exposure Reduction (Cont.)</vt:lpstr>
      <vt:lpstr>Basic Principles of Radiation Protection for Personnel Exposure Reduction (Cont.)</vt:lpstr>
      <vt:lpstr>Basic Principles of Radiation Protection for Personnel Exposure Reduction (Cont.)</vt:lpstr>
      <vt:lpstr>Basic Principles of Radiation Protection for Personnel Exposure Reduction (Cont.)</vt:lpstr>
      <vt:lpstr>Basic Principles of Radiation Protection for Personnel Exposure Reduction (Cont.)</vt:lpstr>
      <vt:lpstr>Basic Principles of Radiation Protection for Personnel Exposure Reduction (Cont.) </vt:lpstr>
      <vt:lpstr>Basic Principles of Radiation Protection for Personnel Exposure Reduction (Cont.) </vt:lpstr>
      <vt:lpstr>Basic Principles of Radiation Protection for Personnel Exposure Reduction (Cont.) </vt:lpstr>
      <vt:lpstr>Basic Principles of Radiation Protection for Personnel Exposure Reduction (Cont.) </vt:lpstr>
      <vt:lpstr>Basic Principles of Radiation Protection for Personnel Exposure Reduction (Cont.) </vt:lpstr>
      <vt:lpstr>Basic Principles of Radiation Protection for Personnel Exposure Reduction (Cont.)</vt:lpstr>
      <vt:lpstr>Basic Principles of Radiation Protection for Personnel Exposure Reduction (Cont.)</vt:lpstr>
      <vt:lpstr>Basic Principles of Radiation Protection for Personnel Exposure Reduction (Cont.)</vt:lpstr>
      <vt:lpstr>Basic Principles of Radiation Protection for Personnel Exposure Reduction (Cont.)</vt:lpstr>
      <vt:lpstr>Basic Principles of Radiation Protection for Personnel Exposure Reduction (Cont.)</vt:lpstr>
      <vt:lpstr>X-ray Tube Housing Cables</vt:lpstr>
      <vt:lpstr>Protection During  Fluoroscopic Procedures</vt:lpstr>
      <vt:lpstr>Protection During Fluoroscopic Procedures (Cont.)</vt:lpstr>
      <vt:lpstr>Protection During Fluoroscopic Procedures (Cont.)</vt:lpstr>
      <vt:lpstr>Protection During Fluoroscopic Procedures (Cont.)</vt:lpstr>
      <vt:lpstr>Protection During Fluoroscopic Procedures (Cont.)</vt:lpstr>
      <vt:lpstr>Protection During Mobile Radiographic Examinations</vt:lpstr>
      <vt:lpstr>Protection During Mobile Radiographic Examinations (Cont.)</vt:lpstr>
      <vt:lpstr>Protection During  C-Arm Fluoroscopy</vt:lpstr>
      <vt:lpstr>Protection During C-Arm  Fluoroscopy (Cont.)</vt:lpstr>
      <vt:lpstr>Protection During C-Arm  Fluoroscopy (Cont.)</vt:lpstr>
      <vt:lpstr>Protection During C-Arm  Fluoroscopy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Chelladurai</dc:creator>
  <cp:lastModifiedBy>Konrad Stelmark</cp:lastModifiedBy>
  <cp:revision>5</cp:revision>
  <dcterms:created xsi:type="dcterms:W3CDTF">2018-01-23T19:47:58Z</dcterms:created>
  <dcterms:modified xsi:type="dcterms:W3CDTF">2020-11-02T19:16:09Z</dcterms:modified>
</cp:coreProperties>
</file>