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62" r:id="rId2"/>
    <p:sldId id="263" r:id="rId3"/>
    <p:sldId id="389" r:id="rId4"/>
    <p:sldId id="269" r:id="rId5"/>
    <p:sldId id="390" r:id="rId6"/>
    <p:sldId id="270" r:id="rId7"/>
    <p:sldId id="384" r:id="rId8"/>
    <p:sldId id="394" r:id="rId9"/>
    <p:sldId id="399" r:id="rId10"/>
    <p:sldId id="266" r:id="rId11"/>
    <p:sldId id="391" r:id="rId12"/>
    <p:sldId id="392" r:id="rId13"/>
    <p:sldId id="393" r:id="rId14"/>
    <p:sldId id="383" r:id="rId15"/>
    <p:sldId id="385" r:id="rId16"/>
    <p:sldId id="388" r:id="rId17"/>
    <p:sldId id="386" r:id="rId18"/>
    <p:sldId id="395" r:id="rId19"/>
    <p:sldId id="397" r:id="rId20"/>
    <p:sldId id="396" r:id="rId21"/>
    <p:sldId id="398" r:id="rId22"/>
    <p:sldId id="3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FF5F00"/>
    <a:srgbClr val="EF7D33"/>
    <a:srgbClr val="C3A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78890" autoAdjust="0"/>
  </p:normalViewPr>
  <p:slideViewPr>
    <p:cSldViewPr snapToGrid="0" snapToObjects="1">
      <p:cViewPr varScale="1">
        <p:scale>
          <a:sx n="70" d="100"/>
          <a:sy n="70" d="100"/>
        </p:scale>
        <p:origin x="63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B28D3-60AC-4E60-8C5A-EDA5345259E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33640-3811-4331-87ED-48D24A26A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1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23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Go to the Cohort Structure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04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 activity – modified consultancy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29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need to name specific people; can be general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85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35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For the purposes of my learning (I will be the sole viewer)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43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73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https://medium.com/learning-re-imagined/assessment-is-not-a-spreadsheet-its-a-conversation-3d743c754809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12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Go to the Cohort Structure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9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33640-3811-4331-87ED-48D24A26A0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10">
            <a:extLst>
              <a:ext uri="{FF2B5EF4-FFF2-40B4-BE49-F238E27FC236}">
                <a16:creationId xmlns:a16="http://schemas.microsoft.com/office/drawing/2014/main" id="{D22FEEB0-EAF4-4524-914F-4F1E487C86C8}"/>
              </a:ext>
            </a:extLst>
          </p:cNvPr>
          <p:cNvSpPr/>
          <p:nvPr userDrawn="1"/>
        </p:nvSpPr>
        <p:spPr>
          <a:xfrm flipH="1">
            <a:off x="-47813" y="5321146"/>
            <a:ext cx="9849079" cy="1536853"/>
          </a:xfrm>
          <a:prstGeom prst="triangle">
            <a:avLst>
              <a:gd name="adj" fmla="val 100000"/>
            </a:avLst>
          </a:prstGeom>
          <a:solidFill>
            <a:srgbClr val="FE5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5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18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riangle 11">
            <a:extLst>
              <a:ext uri="{FF2B5EF4-FFF2-40B4-BE49-F238E27FC236}">
                <a16:creationId xmlns:a16="http://schemas.microsoft.com/office/drawing/2014/main" id="{5D593476-7C2A-478C-B278-CCABC09177BB}"/>
              </a:ext>
            </a:extLst>
          </p:cNvPr>
          <p:cNvSpPr/>
          <p:nvPr userDrawn="1"/>
        </p:nvSpPr>
        <p:spPr>
          <a:xfrm>
            <a:off x="73518" y="5464366"/>
            <a:ext cx="12166294" cy="1393634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5282" y="6359712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CD632B81-75F1-5244-BCEB-6734F00DE0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FE59A7-9239-483D-BD3C-23CB90A8DC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2458" y="358489"/>
            <a:ext cx="3657449" cy="72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angle 10">
            <a:extLst>
              <a:ext uri="{FF2B5EF4-FFF2-40B4-BE49-F238E27FC236}">
                <a16:creationId xmlns:a16="http://schemas.microsoft.com/office/drawing/2014/main" id="{704319F7-BC1C-46C7-A90F-A873DAECD272}"/>
              </a:ext>
            </a:extLst>
          </p:cNvPr>
          <p:cNvSpPr/>
          <p:nvPr userDrawn="1"/>
        </p:nvSpPr>
        <p:spPr>
          <a:xfrm flipH="1">
            <a:off x="-47813" y="5321146"/>
            <a:ext cx="9849079" cy="1536853"/>
          </a:xfrm>
          <a:prstGeom prst="triangle">
            <a:avLst>
              <a:gd name="adj" fmla="val 100000"/>
            </a:avLst>
          </a:prstGeom>
          <a:solidFill>
            <a:srgbClr val="FE5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5F00"/>
              </a:solidFill>
            </a:endParaRPr>
          </a:p>
        </p:txBody>
      </p:sp>
      <p:sp>
        <p:nvSpPr>
          <p:cNvPr id="9" name="Triangle 11">
            <a:extLst>
              <a:ext uri="{FF2B5EF4-FFF2-40B4-BE49-F238E27FC236}">
                <a16:creationId xmlns:a16="http://schemas.microsoft.com/office/drawing/2014/main" id="{5EE09A8B-B105-4655-9728-EE82A037E67D}"/>
              </a:ext>
            </a:extLst>
          </p:cNvPr>
          <p:cNvSpPr/>
          <p:nvPr userDrawn="1"/>
        </p:nvSpPr>
        <p:spPr>
          <a:xfrm>
            <a:off x="73518" y="5464366"/>
            <a:ext cx="12166294" cy="1393634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632B81-75F1-5244-BCEB-6734F00DE0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FA0D90-EE16-4AB1-9AE7-85CC66A284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010508"/>
            <a:ext cx="10515600" cy="2852737"/>
          </a:xfrm>
        </p:spPr>
        <p:txBody>
          <a:bodyPr anchor="b"/>
          <a:lstStyle>
            <a:lvl1pPr>
              <a:defRPr sz="60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91414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7B2A21-83ED-4A97-B449-C087CCC0C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2458" y="358489"/>
            <a:ext cx="3657449" cy="72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7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angle 10">
            <a:extLst>
              <a:ext uri="{FF2B5EF4-FFF2-40B4-BE49-F238E27FC236}">
                <a16:creationId xmlns:a16="http://schemas.microsoft.com/office/drawing/2014/main" id="{5838219E-6BC0-495F-9676-0F6EC0AC937A}"/>
              </a:ext>
            </a:extLst>
          </p:cNvPr>
          <p:cNvSpPr/>
          <p:nvPr userDrawn="1"/>
        </p:nvSpPr>
        <p:spPr>
          <a:xfrm flipH="1">
            <a:off x="-47813" y="5321146"/>
            <a:ext cx="9849079" cy="1536853"/>
          </a:xfrm>
          <a:prstGeom prst="triangle">
            <a:avLst>
              <a:gd name="adj" fmla="val 100000"/>
            </a:avLst>
          </a:prstGeom>
          <a:solidFill>
            <a:srgbClr val="FE5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5F00"/>
              </a:solidFill>
            </a:endParaRPr>
          </a:p>
        </p:txBody>
      </p:sp>
      <p:sp>
        <p:nvSpPr>
          <p:cNvPr id="9" name="Triangle 11">
            <a:extLst>
              <a:ext uri="{FF2B5EF4-FFF2-40B4-BE49-F238E27FC236}">
                <a16:creationId xmlns:a16="http://schemas.microsoft.com/office/drawing/2014/main" id="{B77BE7DC-A64E-439A-A378-6893ECC977DF}"/>
              </a:ext>
            </a:extLst>
          </p:cNvPr>
          <p:cNvSpPr/>
          <p:nvPr userDrawn="1"/>
        </p:nvSpPr>
        <p:spPr>
          <a:xfrm>
            <a:off x="73518" y="5464366"/>
            <a:ext cx="12166294" cy="1393634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632B81-75F1-5244-BCEB-6734F00DE0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F4B4C0-5AF5-47B7-9BB3-75852F22CE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3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B6B6A5-AA9B-49DA-98D6-78BA7D9A53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9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1C610D-FDED-494A-8C6B-56DB258C3C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4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E91498-6E23-47D7-91E5-A33FD75F20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4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EF46D-D387-4144-89D0-E49B01CE48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1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0ECC5C-5CC0-4ADA-A0A5-D44B5FE269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44" y="5490093"/>
            <a:ext cx="1622311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1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10">
            <a:extLst>
              <a:ext uri="{FF2B5EF4-FFF2-40B4-BE49-F238E27FC236}">
                <a16:creationId xmlns:a16="http://schemas.microsoft.com/office/drawing/2014/main" id="{4D23017A-9B52-4654-89C1-C2A73B7ACE6E}"/>
              </a:ext>
            </a:extLst>
          </p:cNvPr>
          <p:cNvSpPr/>
          <p:nvPr userDrawn="1"/>
        </p:nvSpPr>
        <p:spPr>
          <a:xfrm flipH="1">
            <a:off x="-47813" y="5321146"/>
            <a:ext cx="9849079" cy="1536853"/>
          </a:xfrm>
          <a:prstGeom prst="triangle">
            <a:avLst>
              <a:gd name="adj" fmla="val 100000"/>
            </a:avLst>
          </a:prstGeom>
          <a:solidFill>
            <a:srgbClr val="FE5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5F00"/>
              </a:solidFill>
            </a:endParaRPr>
          </a:p>
        </p:txBody>
      </p:sp>
      <p:sp>
        <p:nvSpPr>
          <p:cNvPr id="8" name="Triangle 11">
            <a:extLst>
              <a:ext uri="{FF2B5EF4-FFF2-40B4-BE49-F238E27FC236}">
                <a16:creationId xmlns:a16="http://schemas.microsoft.com/office/drawing/2014/main" id="{C2EE3A3A-6696-4281-ACDD-491A20B8DB11}"/>
              </a:ext>
            </a:extLst>
          </p:cNvPr>
          <p:cNvSpPr/>
          <p:nvPr userDrawn="1"/>
        </p:nvSpPr>
        <p:spPr>
          <a:xfrm>
            <a:off x="73518" y="5464366"/>
            <a:ext cx="12166294" cy="1393634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D632B81-75F1-5244-BCEB-6734F00DE0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1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03864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rgbClr val="2038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rgbClr val="2038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rgbClr val="2038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2038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2038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C909308-902B-B84B-85B9-1459152B4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58" y="358489"/>
            <a:ext cx="3657449" cy="720407"/>
          </a:xfrm>
          <a:prstGeom prst="rect">
            <a:avLst/>
          </a:prstGeom>
        </p:spPr>
      </p:pic>
      <p:sp>
        <p:nvSpPr>
          <p:cNvPr id="11" name="Triangle 10">
            <a:extLst>
              <a:ext uri="{FF2B5EF4-FFF2-40B4-BE49-F238E27FC236}">
                <a16:creationId xmlns:a16="http://schemas.microsoft.com/office/drawing/2014/main" id="{D9CE664F-FFCA-D044-A93B-E0347E13B39D}"/>
              </a:ext>
            </a:extLst>
          </p:cNvPr>
          <p:cNvSpPr/>
          <p:nvPr/>
        </p:nvSpPr>
        <p:spPr>
          <a:xfrm flipH="1">
            <a:off x="-1" y="5321146"/>
            <a:ext cx="9849079" cy="1536853"/>
          </a:xfrm>
          <a:prstGeom prst="triangle">
            <a:avLst>
              <a:gd name="adj" fmla="val 100000"/>
            </a:avLst>
          </a:prstGeom>
          <a:solidFill>
            <a:srgbClr val="FE5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5F00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F790D417-BDA5-4644-8ADC-2A4928B60B62}"/>
              </a:ext>
            </a:extLst>
          </p:cNvPr>
          <p:cNvSpPr/>
          <p:nvPr/>
        </p:nvSpPr>
        <p:spPr>
          <a:xfrm>
            <a:off x="25706" y="5464366"/>
            <a:ext cx="12166294" cy="1393634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F9DEC0-A124-4F9A-9C3E-C086B1C15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853" y="200622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AES Program Reflection Process -  Cohort Meeting #2</a:t>
            </a:r>
          </a:p>
        </p:txBody>
      </p:sp>
    </p:spTree>
    <p:extLst>
      <p:ext uri="{BB962C8B-B14F-4D97-AF65-F5344CB8AC3E}">
        <p14:creationId xmlns:p14="http://schemas.microsoft.com/office/powerpoint/2010/main" val="1331724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666258-D374-46DB-8502-3423C5F2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Completing 2nd Part of Template Document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B9DBC-CCD3-4D23-8443-17090270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Summary assessment of past and current activities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Captures where your unit landed with your assessment of the impact of your major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Provides a brief statement of what evidence you used to make the determination</a:t>
            </a:r>
          </a:p>
          <a:p>
            <a:pPr marL="0" indent="0">
              <a:buNone/>
            </a:pPr>
            <a:r>
              <a:rPr lang="en-US" sz="2000" i="1" dirty="0"/>
              <a:t>E.g. our unit looked at our data related to activity X and realized that the attendance at these events has actually increased over the past few years (by 30%); feedback from exit surveys also seem to suggest that we’re meeting the objectives of the events. We determined this activity is impactful toward our goals.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65C6B-3ACB-473B-8B8F-7F454BF3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9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666258-D374-46DB-8502-3423C5F2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Completing 2nd Part of Template Document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B9DBC-CCD3-4D23-8443-17090270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SWOT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Strengths</a:t>
            </a:r>
            <a:r>
              <a:rPr lang="en-US" dirty="0"/>
              <a:t> and </a:t>
            </a:r>
            <a:r>
              <a:rPr lang="en-US" u="sng" dirty="0"/>
              <a:t>weaknesses</a:t>
            </a:r>
            <a:r>
              <a:rPr lang="en-US" dirty="0"/>
              <a:t> listed as part of your SWOT Analysis are </a:t>
            </a:r>
            <a:r>
              <a:rPr lang="en-US" b="1" dirty="0"/>
              <a:t>internal</a:t>
            </a:r>
            <a:r>
              <a:rPr lang="en-US" dirty="0"/>
              <a:t> attributes/characteristics of your unit</a:t>
            </a:r>
          </a:p>
          <a:p>
            <a:pPr lvl="1"/>
            <a:r>
              <a:rPr lang="en-US" i="1" dirty="0"/>
              <a:t>E.g. Strength – the members of our unit team have strong organizing skills and capacity; our unit is well-known throughout the college.</a:t>
            </a:r>
          </a:p>
          <a:p>
            <a:pPr lvl="1"/>
            <a:r>
              <a:rPr lang="en-US" i="1" dirty="0"/>
              <a:t>E.g. Weakness – our unit has a tendency to get sidetracked from our major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Opportunities</a:t>
            </a:r>
            <a:r>
              <a:rPr lang="en-US" dirty="0"/>
              <a:t> and </a:t>
            </a:r>
            <a:r>
              <a:rPr lang="en-US" u="sng" dirty="0"/>
              <a:t>Threats</a:t>
            </a:r>
            <a:r>
              <a:rPr lang="en-US" dirty="0"/>
              <a:t> listed are </a:t>
            </a:r>
            <a:r>
              <a:rPr lang="en-US" b="1" dirty="0"/>
              <a:t>external</a:t>
            </a:r>
            <a:r>
              <a:rPr lang="en-US" dirty="0"/>
              <a:t> attributes or conditions of your unit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65C6B-3ACB-473B-8B8F-7F454BF3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4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666258-D374-46DB-8502-3423C5F2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Completing 2nd Part of Template Document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B9DBC-CCD3-4D23-8443-17090270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Summary of Ideas for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Contains simple list of which activities the unit will continue, discontinue, and/or introduce based on unit’s assessment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Note: units should carefully consider if there are major activities that it might make sense to discontinue; this is an area that is often short-changed.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If a major activity is going to be continued, but with a substantive change to the approach, that should go in the “Introduce” column.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65C6B-3ACB-473B-8B8F-7F454BF3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05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666258-D374-46DB-8502-3423C5F2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Completing 2nd Part of Template Document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B9DBC-CCD3-4D23-8443-17090270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Summary of Unit Goals Reflection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brief statement of whether your unit thinks your goals still make sense as is </a:t>
            </a:r>
            <a:r>
              <a:rPr lang="en-US" b="1" i="1" dirty="0"/>
              <a:t>or</a:t>
            </a:r>
            <a:r>
              <a:rPr lang="en-US" dirty="0"/>
              <a:t> a statement of any adjustments/edits you think you should make to your unit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your unit thinks an additional unit goal should be included, this should be included.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65C6B-3ACB-473B-8B8F-7F454BF3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706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6EDBBA-7134-4F0C-A16A-0DECDFDF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9373"/>
            <a:ext cx="10515600" cy="4559253"/>
          </a:xfrm>
        </p:spPr>
        <p:txBody>
          <a:bodyPr anchor="ctr">
            <a:noAutofit/>
          </a:bodyPr>
          <a:lstStyle/>
          <a:p>
            <a:pPr algn="ctr"/>
            <a:r>
              <a:rPr lang="en-US" sz="8000" b="1" dirty="0"/>
              <a:t>Pressure-Testing Unit Activities Based on Assessment</a:t>
            </a:r>
            <a:endParaRPr lang="en-US" b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6655D6-B4C6-4FF9-9B52-1BB34241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39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2666258-D374-46DB-8502-3423C5F2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95263" cy="1325563"/>
          </a:xfrm>
        </p:spPr>
        <p:txBody>
          <a:bodyPr/>
          <a:lstStyle/>
          <a:p>
            <a:r>
              <a:rPr lang="en-US" b="1" dirty="0"/>
              <a:t>Focus: Summary Assessment of Past and Current 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B9DBC-CCD3-4D23-8443-17090270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volunteers to share </a:t>
            </a:r>
            <a:r>
              <a:rPr lang="en-US" b="1" dirty="0"/>
              <a:t>one</a:t>
            </a:r>
            <a:r>
              <a:rPr lang="en-US" dirty="0"/>
              <a:t> unit activity that your unit assessed</a:t>
            </a:r>
          </a:p>
          <a:p>
            <a:pPr lvl="1"/>
            <a:r>
              <a:rPr lang="en-US" dirty="0"/>
              <a:t>What was the major activity your unit assessed?</a:t>
            </a:r>
          </a:p>
          <a:p>
            <a:pPr lvl="1"/>
            <a:r>
              <a:rPr lang="en-US" dirty="0"/>
              <a:t>What was your unit’s determination on the impact of the activity?</a:t>
            </a:r>
          </a:p>
          <a:p>
            <a:pPr lvl="1"/>
            <a:r>
              <a:rPr lang="en-US" dirty="0"/>
              <a:t>What evidence led your unit to that determination?</a:t>
            </a:r>
          </a:p>
          <a:p>
            <a:r>
              <a:rPr lang="en-US" dirty="0"/>
              <a:t>The rest of the group ask clarifying questions and discuss:</a:t>
            </a:r>
          </a:p>
          <a:p>
            <a:pPr lvl="1"/>
            <a:r>
              <a:rPr lang="en-US" dirty="0"/>
              <a:t>What did we hear? </a:t>
            </a:r>
          </a:p>
          <a:p>
            <a:pPr lvl="1"/>
            <a:r>
              <a:rPr lang="en-US" dirty="0"/>
              <a:t>What didn’t we hear that might be relevant? </a:t>
            </a:r>
          </a:p>
          <a:p>
            <a:pPr lvl="1"/>
            <a:r>
              <a:rPr lang="en-US" dirty="0"/>
              <a:t>What assumptions might be operating?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65C6B-3ACB-473B-8B8F-7F454BF3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393470-9D6D-41BA-A9FD-DA311BA84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4531" y="131702"/>
            <a:ext cx="1792407" cy="179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97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4347BF6-6276-4ABA-9563-046AA67E7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441" y="1426193"/>
            <a:ext cx="10515600" cy="400561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8800" dirty="0"/>
              <a:t>Approach to Seeking External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46223-B253-405D-9F5A-A477BDFE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16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90C48-B6C9-4E7F-80BC-81DBC411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4000" cy="1325563"/>
          </a:xfrm>
        </p:spPr>
        <p:txBody>
          <a:bodyPr/>
          <a:lstStyle/>
          <a:p>
            <a:r>
              <a:rPr lang="en-US" dirty="0"/>
              <a:t>Seeking External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D123-32F3-4A89-B7E8-6189F1D0E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Goals</a:t>
            </a:r>
          </a:p>
          <a:p>
            <a:pPr lvl="1"/>
            <a:r>
              <a:rPr lang="en-US" dirty="0"/>
              <a:t>Pressure-testing the assumptions and evidence that are informing the unit’s decisions, based on their reflection and assessment;</a:t>
            </a:r>
          </a:p>
          <a:p>
            <a:pPr lvl="1"/>
            <a:r>
              <a:rPr lang="en-US" dirty="0"/>
              <a:t>Uncovering potential blind spots that the unit team may not be aware of</a:t>
            </a:r>
          </a:p>
          <a:p>
            <a:r>
              <a:rPr lang="en-US" u="sng" dirty="0"/>
              <a:t>Approach</a:t>
            </a:r>
          </a:p>
          <a:p>
            <a:pPr lvl="1"/>
            <a:r>
              <a:rPr lang="en-US" dirty="0"/>
              <a:t>First – Consider which aspect(s) of your unit team’s assessment would be helpful to have some external perspective (</a:t>
            </a:r>
            <a:r>
              <a:rPr lang="en-US" b="1" dirty="0"/>
              <a:t>Focus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Second – use the above to determine from whom it might be most helpful to seek feedback (</a:t>
            </a:r>
            <a:r>
              <a:rPr lang="en-US" b="1" dirty="0"/>
              <a:t>Relevancy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FA358-B355-46E0-B9CD-203B4B0F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F72CFE-5167-4EA4-A2D3-FBC4AEF01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289114"/>
            <a:ext cx="1945943" cy="194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83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90C48-B6C9-4E7F-80BC-81DBC411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4000" cy="1325563"/>
          </a:xfrm>
        </p:spPr>
        <p:txBody>
          <a:bodyPr/>
          <a:lstStyle/>
          <a:p>
            <a:r>
              <a:rPr lang="en-US" dirty="0"/>
              <a:t>Seeking External Feedback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D123-32F3-4A89-B7E8-6189F1D0E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Activity (Pairs)</a:t>
            </a:r>
          </a:p>
          <a:p>
            <a:pPr lvl="1"/>
            <a:r>
              <a:rPr lang="en-US" dirty="0"/>
              <a:t>Each partner take turns sharing what aspects of their unit’s assessment they think it would be helpful to seek feedback on:</a:t>
            </a:r>
          </a:p>
          <a:p>
            <a:pPr lvl="2"/>
            <a:r>
              <a:rPr lang="en-US" i="1" dirty="0"/>
              <a:t>E.g. “Based on our assessment we determined that there is a new activity we’d like to introduce; would like to get some thought partnership on potential approaches or pitfalls to be aware of”</a:t>
            </a:r>
          </a:p>
          <a:p>
            <a:pPr lvl="1"/>
            <a:r>
              <a:rPr lang="en-US" dirty="0"/>
              <a:t>Then, each partner share who they think it might be most helpful to seek feedback from </a:t>
            </a:r>
            <a:r>
              <a:rPr lang="en-US" u="sng" dirty="0"/>
              <a:t>based on</a:t>
            </a:r>
            <a:r>
              <a:rPr lang="en-US" dirty="0"/>
              <a:t> what they’re looking to gain perspective on</a:t>
            </a:r>
          </a:p>
          <a:p>
            <a:pPr lvl="1"/>
            <a:r>
              <a:rPr lang="en-US" dirty="0"/>
              <a:t>In pairs, discuss potential additional ideas for whom to potentially seek feedback from.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FA358-B355-46E0-B9CD-203B4B0F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F72CFE-5167-4EA4-A2D3-FBC4AEF01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89114"/>
            <a:ext cx="1945943" cy="194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85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7C7C-B174-4E3A-B781-AFC9E43C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0601"/>
            <a:ext cx="10515600" cy="1436798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Share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17CA7-D4AC-4253-B8BC-96E9C525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5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B0719-578E-42AB-8F5B-E01E472D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55ADD4D-E6A0-4A82-8C08-6CB9453FC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967854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529">
                  <a:extLst>
                    <a:ext uri="{9D8B030D-6E8A-4147-A177-3AD203B41FA5}">
                      <a16:colId xmlns:a16="http://schemas.microsoft.com/office/drawing/2014/main" val="288599465"/>
                    </a:ext>
                  </a:extLst>
                </a:gridCol>
                <a:gridCol w="8491071">
                  <a:extLst>
                    <a:ext uri="{9D8B030D-6E8A-4147-A177-3AD203B41FA5}">
                      <a16:colId xmlns:a16="http://schemas.microsoft.com/office/drawing/2014/main" val="3741130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Agenda Item</a:t>
                      </a:r>
                    </a:p>
                  </a:txBody>
                  <a:tcP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752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3:00 – 3:05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Welcome and Settling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915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3:05 – 3:15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Debrief Unit Team Discussions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116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3:15 – 3:20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Clarity on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Part of the Template 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54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3:20 – 3:35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Pressure Testing Unit Activities Based on Assessment (Group Activity)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78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3:35 – 3:55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Workshopping Approach to Seeking External Feedback (Pairs)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88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3:55 – 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Next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9002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5D58D-68EA-445C-B925-3BB6CDAF5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40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FA0B-B3EE-418E-BB0E-7D8B79C3B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3D82F-DC9F-4A8E-92BD-41C5695B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2</a:t>
            </a:r>
            <a:r>
              <a:rPr lang="en-US" baseline="30000" dirty="0"/>
              <a:t>nd</a:t>
            </a:r>
            <a:r>
              <a:rPr lang="en-US" dirty="0"/>
              <a:t> table of template document and send to Dereck</a:t>
            </a:r>
          </a:p>
          <a:p>
            <a:r>
              <a:rPr lang="en-US" dirty="0"/>
              <a:t>Develop list of areas for feedback (</a:t>
            </a:r>
            <a:r>
              <a:rPr lang="en-US" b="1" dirty="0"/>
              <a:t>focus</a:t>
            </a:r>
            <a:r>
              <a:rPr lang="en-US" dirty="0"/>
              <a:t>)</a:t>
            </a:r>
          </a:p>
          <a:p>
            <a:r>
              <a:rPr lang="en-US" i="1" dirty="0"/>
              <a:t>Then</a:t>
            </a:r>
            <a:r>
              <a:rPr lang="en-US" dirty="0"/>
              <a:t>, determine potential short list of people from whom to seek feedback (</a:t>
            </a:r>
            <a:r>
              <a:rPr lang="en-US" b="1" dirty="0"/>
              <a:t>relevancy</a:t>
            </a:r>
            <a:r>
              <a:rPr lang="en-US" dirty="0"/>
              <a:t>)</a:t>
            </a:r>
          </a:p>
          <a:p>
            <a:r>
              <a:rPr lang="en-US" dirty="0"/>
              <a:t>Conduct feedback conversation with external entity and compile notes </a:t>
            </a:r>
          </a:p>
          <a:p>
            <a:r>
              <a:rPr lang="en-US" dirty="0"/>
              <a:t>Prepare for conversation with divisional leadership (</a:t>
            </a:r>
            <a:r>
              <a:rPr lang="en-US" i="1" dirty="0"/>
              <a:t>More guidance to come!</a:t>
            </a:r>
            <a:r>
              <a:rPr lang="en-US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3765D-2A6A-409C-A418-615DB627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092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3C374F-58FB-4647-9A60-6E8E51B1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9BD0D-2EB1-49E6-93D0-05C86E541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558" y="2209172"/>
            <a:ext cx="10515600" cy="3649639"/>
          </a:xfrm>
        </p:spPr>
        <p:txBody>
          <a:bodyPr/>
          <a:lstStyle/>
          <a:p>
            <a:r>
              <a:rPr lang="en-US" sz="3200" dirty="0"/>
              <a:t>In the chat, write your response to the following questions:</a:t>
            </a:r>
            <a:endParaRPr lang="en-US" dirty="0"/>
          </a:p>
          <a:p>
            <a:pPr lvl="1"/>
            <a:r>
              <a:rPr lang="en-US" sz="3200" b="1" dirty="0"/>
              <a:t>What do you need as you move through the next phase of this process?</a:t>
            </a:r>
          </a:p>
          <a:p>
            <a:pPr lvl="1"/>
            <a:r>
              <a:rPr lang="en-US" sz="3200" b="1" dirty="0"/>
              <a:t>What questions do you still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1683D-3B15-4D87-A31A-EAB2C84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B467EE-99C5-4469-9249-560B77FB0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735" y="-1161"/>
            <a:ext cx="2442949" cy="244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77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6EDBBA-7134-4F0C-A16A-0DECDFDF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b="1" dirty="0"/>
              <a:t>Thank You!</a:t>
            </a:r>
            <a:endParaRPr lang="en-US" sz="72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9E933-3A87-4D09-966A-A641BF665C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6655D6-B4C6-4FF9-9B52-1BB34241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7C7C-B174-4E3A-B781-AFC9E43C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74591"/>
            <a:ext cx="10515600" cy="1436798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Recording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17CA7-D4AC-4253-B8BC-96E9C525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D820E6-D8CA-4F3E-9076-303162A3F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426" y="2275540"/>
            <a:ext cx="3950447" cy="395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6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F5847F-F841-45C4-BCFD-7096B2279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858"/>
            <a:ext cx="10515600" cy="1325563"/>
          </a:xfrm>
        </p:spPr>
        <p:txBody>
          <a:bodyPr/>
          <a:lstStyle/>
          <a:p>
            <a:r>
              <a:rPr lang="en-US" dirty="0"/>
              <a:t>Meeting 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D91DC9-8237-4CBA-A194-48C45BE31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729"/>
            <a:ext cx="10515600" cy="4351338"/>
          </a:xfrm>
        </p:spPr>
        <p:txBody>
          <a:bodyPr/>
          <a:lstStyle/>
          <a:p>
            <a:pPr marL="0" indent="0" fontAlgn="base">
              <a:buNone/>
            </a:pPr>
            <a:r>
              <a:rPr lang="en-US" dirty="0"/>
              <a:t>AES Unit Leaders will . . .</a:t>
            </a:r>
          </a:p>
          <a:p>
            <a:pPr lvl="0"/>
            <a:r>
              <a:rPr lang="en-US" dirty="0"/>
              <a:t>Unpack what worked or didn’t with team discussions to be able to use that information moving forward</a:t>
            </a:r>
          </a:p>
          <a:p>
            <a:pPr lvl="0"/>
            <a:r>
              <a:rPr lang="en-US" dirty="0"/>
              <a:t>Be able to Finalize the 2nd part of template document by collectively pressure-testing preliminary decisions</a:t>
            </a:r>
          </a:p>
          <a:p>
            <a:r>
              <a:rPr lang="en-US" dirty="0"/>
              <a:t>Have a plan for seeking external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9C471-9CBD-4D9F-A959-974A0960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554E06-9121-4ECB-9BE1-AB044B0F9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723" y="3986305"/>
            <a:ext cx="2018553" cy="201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8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4347BF6-6276-4ABA-9563-046AA67E7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9374"/>
            <a:ext cx="10515600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/>
              <a:t>Debrief Unit Team 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46223-B253-405D-9F5A-A477BDFE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800-D4A7-404B-8A74-F52C2A86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4B21A-2B77-4BE3-9FCB-2087849A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615" y="2038065"/>
            <a:ext cx="10515600" cy="3364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“Assessment has been bastardized into meaning measurement. It’s not the same thing. Assessment is not measurement. I assess my students every single day, but it’s not in what is maybe the conventional sense. Assessment is not a spreadsheet, it’s a conversation.”</a:t>
            </a:r>
          </a:p>
          <a:p>
            <a:pPr algn="r">
              <a:buFontTx/>
              <a:buChar char="-"/>
            </a:pPr>
            <a:r>
              <a:rPr lang="en-US" dirty="0"/>
              <a:t>Joe Bower</a:t>
            </a:r>
          </a:p>
          <a:p>
            <a:pPr marL="0" indent="0" algn="r">
              <a:buNone/>
            </a:pPr>
            <a:r>
              <a:rPr lang="en-US" dirty="0"/>
              <a:t>(</a:t>
            </a:r>
            <a:r>
              <a:rPr lang="en-US" i="1" dirty="0"/>
              <a:t>Late former teacher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9CB1E-BB9F-46A6-A0D9-8E12785D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4FA07D-3CCB-40A4-9764-401F9340B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6567" y="-98402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72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AD5690B-E08E-4AAE-A21D-C079B23CD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A06C9A-9CD4-4579-B0A0-7ACF4CBAC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567"/>
            <a:ext cx="10515600" cy="2992317"/>
          </a:xfrm>
        </p:spPr>
        <p:txBody>
          <a:bodyPr>
            <a:normAutofit/>
          </a:bodyPr>
          <a:lstStyle/>
          <a:p>
            <a:r>
              <a:rPr lang="en-US" sz="4800" dirty="0"/>
              <a:t>What worked well? What helped?</a:t>
            </a:r>
          </a:p>
          <a:p>
            <a:r>
              <a:rPr lang="en-US" sz="4800" dirty="0"/>
              <a:t>If you had the opportunity to do it over again, what might you do differently?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CBB8C-8592-4DB0-B44A-B4E960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2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6EDBBA-7134-4F0C-A16A-0DECDFDF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9373"/>
            <a:ext cx="10515600" cy="4559253"/>
          </a:xfrm>
        </p:spPr>
        <p:txBody>
          <a:bodyPr anchor="ctr">
            <a:noAutofit/>
          </a:bodyPr>
          <a:lstStyle/>
          <a:p>
            <a:pPr algn="ctr"/>
            <a:r>
              <a:rPr lang="en-US" sz="8000" b="1" dirty="0"/>
              <a:t>Clarity on 2</a:t>
            </a:r>
            <a:r>
              <a:rPr lang="en-US" sz="8000" b="1" baseline="30000" dirty="0"/>
              <a:t>nd</a:t>
            </a:r>
            <a:r>
              <a:rPr lang="en-US" sz="8000" b="1" dirty="0"/>
              <a:t> Part of Template Document</a:t>
            </a:r>
            <a:endParaRPr lang="en-US" b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6655D6-B4C6-4FF9-9B52-1BB34241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F73B4-99D3-4139-9CD3-0C38815A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2B81-75F1-5244-BCEB-6734F00DE0EE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1AA06A-8BEB-46BC-A648-76A49B0C3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077" y="54591"/>
            <a:ext cx="7846810" cy="680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48600"/>
      </p:ext>
    </p:extLst>
  </p:cSld>
  <p:clrMapOvr>
    <a:masterClrMapping/>
  </p:clrMapOvr>
</p:sld>
</file>

<file path=ppt/theme/theme1.xml><?xml version="1.0" encoding="utf-8"?>
<a:theme xmlns:a="http://schemas.openxmlformats.org/drawingml/2006/main" name="Quick_Hostos_PowerPoint_Template_In_Progress[2][4]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5093</TotalTime>
  <Words>1033</Words>
  <Application>Microsoft Office PowerPoint</Application>
  <PresentationFormat>Widescreen</PresentationFormat>
  <Paragraphs>129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Arial Black</vt:lpstr>
      <vt:lpstr>Calibri</vt:lpstr>
      <vt:lpstr>Quick_Hostos_PowerPoint_Template_In_Progress[2][4]</vt:lpstr>
      <vt:lpstr>AES Program Reflection Process -  Cohort Meeting #2</vt:lpstr>
      <vt:lpstr>Agenda</vt:lpstr>
      <vt:lpstr>Recording</vt:lpstr>
      <vt:lpstr>Meeting Objectives</vt:lpstr>
      <vt:lpstr>Debrief Unit Team Discussions</vt:lpstr>
      <vt:lpstr>Quote</vt:lpstr>
      <vt:lpstr>Debrief Questions</vt:lpstr>
      <vt:lpstr>Clarity on 2nd Part of Template Document</vt:lpstr>
      <vt:lpstr>PowerPoint Presentation</vt:lpstr>
      <vt:lpstr>Goals for Completing 2nd Part of Template Document</vt:lpstr>
      <vt:lpstr>Goals for Completing 2nd Part of Template Document (cont.)</vt:lpstr>
      <vt:lpstr>Goals for Completing 2nd Part of Template Document (cont.)</vt:lpstr>
      <vt:lpstr>Goals for Completing 2nd Part of Template Document (cont.)</vt:lpstr>
      <vt:lpstr>Pressure-Testing Unit Activities Based on Assessment</vt:lpstr>
      <vt:lpstr>Focus: Summary Assessment of Past and Current Activities</vt:lpstr>
      <vt:lpstr>Approach to Seeking External Feedback</vt:lpstr>
      <vt:lpstr>Seeking External Feedback</vt:lpstr>
      <vt:lpstr>Seeking External Feedback (cont.)</vt:lpstr>
      <vt:lpstr>Share Out</vt:lpstr>
      <vt:lpstr>Next Steps</vt:lpstr>
      <vt:lpstr>Exit Ticket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 Gar</dc:creator>
  <cp:lastModifiedBy>DNorville</cp:lastModifiedBy>
  <cp:revision>106</cp:revision>
  <dcterms:created xsi:type="dcterms:W3CDTF">2020-08-20T18:27:59Z</dcterms:created>
  <dcterms:modified xsi:type="dcterms:W3CDTF">2020-11-05T19:38:47Z</dcterms:modified>
</cp:coreProperties>
</file>