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62" r:id="rId2"/>
    <p:sldId id="263" r:id="rId3"/>
    <p:sldId id="389" r:id="rId4"/>
    <p:sldId id="269" r:id="rId5"/>
    <p:sldId id="390" r:id="rId6"/>
    <p:sldId id="384" r:id="rId7"/>
    <p:sldId id="394" r:id="rId8"/>
    <p:sldId id="399" r:id="rId9"/>
    <p:sldId id="266" r:id="rId10"/>
    <p:sldId id="391" r:id="rId11"/>
    <p:sldId id="392" r:id="rId12"/>
    <p:sldId id="393" r:id="rId13"/>
    <p:sldId id="383" r:id="rId14"/>
    <p:sldId id="400" r:id="rId15"/>
    <p:sldId id="401" r:id="rId16"/>
    <p:sldId id="403" r:id="rId17"/>
    <p:sldId id="402" r:id="rId18"/>
    <p:sldId id="385" r:id="rId19"/>
    <p:sldId id="388" r:id="rId20"/>
    <p:sldId id="404" r:id="rId21"/>
    <p:sldId id="386" r:id="rId22"/>
    <p:sldId id="405" r:id="rId23"/>
    <p:sldId id="395" r:id="rId24"/>
    <p:sldId id="406" r:id="rId25"/>
    <p:sldId id="397" r:id="rId26"/>
    <p:sldId id="408" r:id="rId27"/>
    <p:sldId id="407" r:id="rId28"/>
    <p:sldId id="396" r:id="rId29"/>
    <p:sldId id="3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5F00"/>
    <a:srgbClr val="EF7D33"/>
    <a:srgbClr val="C3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6614" autoAdjust="0"/>
  </p:normalViewPr>
  <p:slideViewPr>
    <p:cSldViewPr snapToGrid="0" snapToObjects="1">
      <p:cViewPr varScale="1">
        <p:scale>
          <a:sx n="72" d="100"/>
          <a:sy n="72" d="100"/>
        </p:scale>
        <p:origin x="54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B28D3-60AC-4E60-8C5A-EDA5345259EB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33640-3811-4331-87ED-48D24A26A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3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“If everything is important, nothing is important”</a:t>
            </a:r>
          </a:p>
          <a:p>
            <a:endParaRPr lang="en-US" b="1" dirty="0"/>
          </a:p>
          <a:p>
            <a:r>
              <a:rPr lang="en-US" b="1" dirty="0"/>
              <a:t>Priorities management</a:t>
            </a:r>
            <a:r>
              <a:rPr lang="en-US" dirty="0"/>
              <a:t>: https://www.workfront.com/project-management/knowledge-areas/time-management/priorities-management</a:t>
            </a:r>
          </a:p>
          <a:p>
            <a:endParaRPr lang="en-US" dirty="0"/>
          </a:p>
          <a:p>
            <a:r>
              <a:rPr lang="en-US" dirty="0"/>
              <a:t>https://www.wework.com/ideas/worklife/how-to-prioritize-work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https://www.hostos.cuny.edu/Hostos/media/Office-of-the-President/Strategic%20Plan/Hostos-2017-2022-Strategic-Plan-Framework-Booklet.pdf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not all of the activities may be pursued this year and they don’t have to be</a:t>
            </a:r>
          </a:p>
          <a:p>
            <a:endParaRPr lang="en-US" dirty="0"/>
          </a:p>
          <a:p>
            <a:r>
              <a:rPr lang="en-US" b="1" dirty="0"/>
              <a:t>MOCHA Framework </a:t>
            </a:r>
            <a:r>
              <a:rPr lang="en-US" dirty="0"/>
              <a:t>- https://www.managementcenter.org/wp-content/uploads/2015/08/MOCHA-for-managers.pdf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4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need to name specific people; can be general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5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For the purposes of my learning (I will be the sole viewer)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 to the Cohort Structure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2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9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33640-3811-4331-87ED-48D24A26A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10">
            <a:extLst>
              <a:ext uri="{FF2B5EF4-FFF2-40B4-BE49-F238E27FC236}">
                <a16:creationId xmlns:a16="http://schemas.microsoft.com/office/drawing/2014/main" id="{D22FEEB0-EAF4-4524-914F-4F1E487C86C8}"/>
              </a:ext>
            </a:extLst>
          </p:cNvPr>
          <p:cNvSpPr/>
          <p:nvPr userDrawn="1"/>
        </p:nvSpPr>
        <p:spPr>
          <a:xfrm flipH="1">
            <a:off x="-47813" y="5321146"/>
            <a:ext cx="9849079" cy="1536853"/>
          </a:xfrm>
          <a:prstGeom prst="triangle">
            <a:avLst>
              <a:gd name="adj" fmla="val 100000"/>
            </a:avLst>
          </a:prstGeom>
          <a:solidFill>
            <a:srgbClr val="FE5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18" y="631031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riangle 11">
            <a:extLst>
              <a:ext uri="{FF2B5EF4-FFF2-40B4-BE49-F238E27FC236}">
                <a16:creationId xmlns:a16="http://schemas.microsoft.com/office/drawing/2014/main" id="{5D593476-7C2A-478C-B278-CCABC09177BB}"/>
              </a:ext>
            </a:extLst>
          </p:cNvPr>
          <p:cNvSpPr/>
          <p:nvPr userDrawn="1"/>
        </p:nvSpPr>
        <p:spPr>
          <a:xfrm>
            <a:off x="73518" y="5464366"/>
            <a:ext cx="12166294" cy="1393634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5282" y="6359712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D632B81-75F1-5244-BCEB-6734F00DE0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FE59A7-9239-483D-BD3C-23CB90A8D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58" y="358489"/>
            <a:ext cx="3657449" cy="7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10">
            <a:extLst>
              <a:ext uri="{FF2B5EF4-FFF2-40B4-BE49-F238E27FC236}">
                <a16:creationId xmlns:a16="http://schemas.microsoft.com/office/drawing/2014/main" id="{704319F7-BC1C-46C7-A90F-A873DAECD272}"/>
              </a:ext>
            </a:extLst>
          </p:cNvPr>
          <p:cNvSpPr/>
          <p:nvPr userDrawn="1"/>
        </p:nvSpPr>
        <p:spPr>
          <a:xfrm flipH="1">
            <a:off x="-47813" y="5321146"/>
            <a:ext cx="9849079" cy="1536853"/>
          </a:xfrm>
          <a:prstGeom prst="triangle">
            <a:avLst>
              <a:gd name="adj" fmla="val 100000"/>
            </a:avLst>
          </a:prstGeom>
          <a:solidFill>
            <a:srgbClr val="FE5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F00"/>
              </a:solidFill>
            </a:endParaRPr>
          </a:p>
        </p:txBody>
      </p:sp>
      <p:sp>
        <p:nvSpPr>
          <p:cNvPr id="9" name="Triangle 11">
            <a:extLst>
              <a:ext uri="{FF2B5EF4-FFF2-40B4-BE49-F238E27FC236}">
                <a16:creationId xmlns:a16="http://schemas.microsoft.com/office/drawing/2014/main" id="{5EE09A8B-B105-4655-9728-EE82A037E67D}"/>
              </a:ext>
            </a:extLst>
          </p:cNvPr>
          <p:cNvSpPr/>
          <p:nvPr userDrawn="1"/>
        </p:nvSpPr>
        <p:spPr>
          <a:xfrm>
            <a:off x="73518" y="5464366"/>
            <a:ext cx="12166294" cy="1393634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32B81-75F1-5244-BCEB-6734F00DE0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FA0D90-EE16-4AB1-9AE7-85CC66A28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10508"/>
            <a:ext cx="10515600" cy="2852737"/>
          </a:xfrm>
        </p:spPr>
        <p:txBody>
          <a:bodyPr anchor="b"/>
          <a:lstStyle>
            <a:lvl1pPr>
              <a:defRPr sz="60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1414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B2A21-83ED-4A97-B449-C087CCC0C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458" y="358489"/>
            <a:ext cx="3657449" cy="7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10">
            <a:extLst>
              <a:ext uri="{FF2B5EF4-FFF2-40B4-BE49-F238E27FC236}">
                <a16:creationId xmlns:a16="http://schemas.microsoft.com/office/drawing/2014/main" id="{5838219E-6BC0-495F-9676-0F6EC0AC937A}"/>
              </a:ext>
            </a:extLst>
          </p:cNvPr>
          <p:cNvSpPr/>
          <p:nvPr userDrawn="1"/>
        </p:nvSpPr>
        <p:spPr>
          <a:xfrm flipH="1">
            <a:off x="-47813" y="5321146"/>
            <a:ext cx="9849079" cy="1536853"/>
          </a:xfrm>
          <a:prstGeom prst="triangle">
            <a:avLst>
              <a:gd name="adj" fmla="val 100000"/>
            </a:avLst>
          </a:prstGeom>
          <a:solidFill>
            <a:srgbClr val="FE5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F00"/>
              </a:solidFill>
            </a:endParaRPr>
          </a:p>
        </p:txBody>
      </p:sp>
      <p:sp>
        <p:nvSpPr>
          <p:cNvPr id="9" name="Triangle 11">
            <a:extLst>
              <a:ext uri="{FF2B5EF4-FFF2-40B4-BE49-F238E27FC236}">
                <a16:creationId xmlns:a16="http://schemas.microsoft.com/office/drawing/2014/main" id="{B77BE7DC-A64E-439A-A378-6893ECC977DF}"/>
              </a:ext>
            </a:extLst>
          </p:cNvPr>
          <p:cNvSpPr/>
          <p:nvPr userDrawn="1"/>
        </p:nvSpPr>
        <p:spPr>
          <a:xfrm>
            <a:off x="73518" y="5464366"/>
            <a:ext cx="12166294" cy="1393634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32B81-75F1-5244-BCEB-6734F00DE0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4B4C0-5AF5-47B7-9BB3-75852F22C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6B6A5-AA9B-49DA-98D6-78BA7D9A5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9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C610D-FDED-494A-8C6B-56DB258C3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91498-6E23-47D7-91E5-A33FD75F2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4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EF46D-D387-4144-89D0-E49B01CE4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0ECC5C-5CC0-4ADA-A0A5-D44B5FE26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44" y="5490093"/>
            <a:ext cx="1622311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1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10">
            <a:extLst>
              <a:ext uri="{FF2B5EF4-FFF2-40B4-BE49-F238E27FC236}">
                <a16:creationId xmlns:a16="http://schemas.microsoft.com/office/drawing/2014/main" id="{4D23017A-9B52-4654-89C1-C2A73B7ACE6E}"/>
              </a:ext>
            </a:extLst>
          </p:cNvPr>
          <p:cNvSpPr/>
          <p:nvPr userDrawn="1"/>
        </p:nvSpPr>
        <p:spPr>
          <a:xfrm flipH="1">
            <a:off x="-47813" y="5321146"/>
            <a:ext cx="9849079" cy="1536853"/>
          </a:xfrm>
          <a:prstGeom prst="triangle">
            <a:avLst>
              <a:gd name="adj" fmla="val 100000"/>
            </a:avLst>
          </a:prstGeom>
          <a:solidFill>
            <a:srgbClr val="FE5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F00"/>
              </a:solidFill>
            </a:endParaRPr>
          </a:p>
        </p:txBody>
      </p:sp>
      <p:sp>
        <p:nvSpPr>
          <p:cNvPr id="8" name="Triangle 11">
            <a:extLst>
              <a:ext uri="{FF2B5EF4-FFF2-40B4-BE49-F238E27FC236}">
                <a16:creationId xmlns:a16="http://schemas.microsoft.com/office/drawing/2014/main" id="{C2EE3A3A-6696-4281-ACDD-491A20B8DB11}"/>
              </a:ext>
            </a:extLst>
          </p:cNvPr>
          <p:cNvSpPr/>
          <p:nvPr userDrawn="1"/>
        </p:nvSpPr>
        <p:spPr>
          <a:xfrm>
            <a:off x="73518" y="5464366"/>
            <a:ext cx="12166294" cy="1393634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632B81-75F1-5244-BCEB-6734F00DE0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1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3864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038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909308-902B-B84B-85B9-1459152B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8" y="358489"/>
            <a:ext cx="3657449" cy="720407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D9CE664F-FFCA-D044-A93B-E0347E13B39D}"/>
              </a:ext>
            </a:extLst>
          </p:cNvPr>
          <p:cNvSpPr/>
          <p:nvPr/>
        </p:nvSpPr>
        <p:spPr>
          <a:xfrm flipH="1">
            <a:off x="-1" y="5321146"/>
            <a:ext cx="9849079" cy="1536853"/>
          </a:xfrm>
          <a:prstGeom prst="triangle">
            <a:avLst>
              <a:gd name="adj" fmla="val 100000"/>
            </a:avLst>
          </a:prstGeom>
          <a:solidFill>
            <a:srgbClr val="FE5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5F00"/>
              </a:solidFill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790D417-BDA5-4644-8ADC-2A4928B60B62}"/>
              </a:ext>
            </a:extLst>
          </p:cNvPr>
          <p:cNvSpPr/>
          <p:nvPr/>
        </p:nvSpPr>
        <p:spPr>
          <a:xfrm>
            <a:off x="25706" y="5464366"/>
            <a:ext cx="12166294" cy="1393634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9DEC0-A124-4F9A-9C3E-C086B1C1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853" y="20062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AES Program Reflection Process -  Cohort Meeting #3</a:t>
            </a:r>
          </a:p>
        </p:txBody>
      </p:sp>
    </p:spTree>
    <p:extLst>
      <p:ext uri="{BB962C8B-B14F-4D97-AF65-F5344CB8AC3E}">
        <p14:creationId xmlns:p14="http://schemas.microsoft.com/office/powerpoint/2010/main" val="133172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66258-D374-46DB-8502-3423C5F2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Completing 2nd Part of Template Document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9DBC-CCD3-4D23-8443-17090270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SWOT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Strengths</a:t>
            </a:r>
            <a:r>
              <a:rPr lang="en-US" dirty="0"/>
              <a:t> and </a:t>
            </a:r>
            <a:r>
              <a:rPr lang="en-US" u="sng" dirty="0"/>
              <a:t>weaknesses</a:t>
            </a:r>
            <a:r>
              <a:rPr lang="en-US" dirty="0"/>
              <a:t> listed as part of your SWOT Analysis are </a:t>
            </a:r>
            <a:r>
              <a:rPr lang="en-US" b="1" dirty="0"/>
              <a:t>internal</a:t>
            </a:r>
            <a:r>
              <a:rPr lang="en-US" dirty="0"/>
              <a:t> attributes/characteristics of your unit</a:t>
            </a:r>
          </a:p>
          <a:p>
            <a:pPr lvl="1"/>
            <a:r>
              <a:rPr lang="en-US" i="1" dirty="0"/>
              <a:t>E.g. Strength – the members of our unit team have strong organizing skills and capacity; our unit is well-known throughout the college.</a:t>
            </a:r>
          </a:p>
          <a:p>
            <a:pPr lvl="1"/>
            <a:r>
              <a:rPr lang="en-US" i="1" dirty="0"/>
              <a:t>E.g. Weakness – our unit has a tendency to get sidetracked from our major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Opportunities</a:t>
            </a:r>
            <a:r>
              <a:rPr lang="en-US" dirty="0"/>
              <a:t> and </a:t>
            </a:r>
            <a:r>
              <a:rPr lang="en-US" u="sng" dirty="0"/>
              <a:t>Threats</a:t>
            </a:r>
            <a:r>
              <a:rPr lang="en-US" dirty="0"/>
              <a:t> listed are </a:t>
            </a:r>
            <a:r>
              <a:rPr lang="en-US" b="1" dirty="0"/>
              <a:t>external</a:t>
            </a:r>
            <a:r>
              <a:rPr lang="en-US" dirty="0"/>
              <a:t> attributes or conditions of your unit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5C6B-3ACB-473B-8B8F-7F454BF3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4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66258-D374-46DB-8502-3423C5F2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Completing 2nd Part of Template Document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9DBC-CCD3-4D23-8443-17090270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 of Ideas for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Contains simple list of which activities the unit will continue, discontinue, and/or introduce based on unit’s assessment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Note: units should carefully consider if there are major activities that it might make sense to discontinue; this is an area that is often short-changed.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/>
              <a:t>If a major activity is going to be continued, but with a substantive change to the approach, that should go in the “Introduce” column.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5C6B-3ACB-473B-8B8F-7F454BF3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0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66258-D374-46DB-8502-3423C5F2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Completing 2nd Part of Template Document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9DBC-CCD3-4D23-8443-17090270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 of Unit Goals Reflection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brief statement of whether your unit thinks your goals still make sense as is </a:t>
            </a:r>
            <a:r>
              <a:rPr lang="en-US" b="1" i="1" dirty="0"/>
              <a:t>or</a:t>
            </a:r>
            <a:r>
              <a:rPr lang="en-US" dirty="0"/>
              <a:t> a statement of any adjustments/edits you think you should make to your unit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your unit thinks an additional unit goal should be included, this should be included.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5C6B-3ACB-473B-8B8F-7F454BF3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EDBBA-7134-4F0C-A16A-0DECDFDF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373"/>
            <a:ext cx="10515600" cy="4559253"/>
          </a:xfrm>
        </p:spPr>
        <p:txBody>
          <a:bodyPr anchor="ctr">
            <a:noAutofit/>
          </a:bodyPr>
          <a:lstStyle/>
          <a:p>
            <a:pPr algn="ctr"/>
            <a:r>
              <a:rPr lang="en-US" dirty="0"/>
              <a:t>“Finalization”: Adjustments, Prioritization, and Alignment to College Priorities </a:t>
            </a:r>
            <a:endParaRPr lang="en-US" sz="44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6655D6-B4C6-4FF9-9B52-1BB34241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115394-1A44-451C-8FB6-04878BB5F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5565" y="123126"/>
            <a:ext cx="4512365" cy="67348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27894-B022-42E9-82FA-2AACEA7F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6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0005-7BE6-42D9-AB96-349B08B7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Finalizing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2B894-5944-4570-8D9B-D9549E62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5" y="1616765"/>
            <a:ext cx="10999303" cy="40882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Adjusting plans based on feedback and new information</a:t>
            </a:r>
          </a:p>
          <a:p>
            <a:pPr lvl="1"/>
            <a:r>
              <a:rPr lang="en-US" i="1" u="sng" dirty="0"/>
              <a:t>This include considering what we may discontinue or change</a:t>
            </a:r>
          </a:p>
          <a:p>
            <a:r>
              <a:rPr lang="en-US" dirty="0"/>
              <a:t>Prioritizing what we think is going to be most impactful toward our goals</a:t>
            </a:r>
          </a:p>
          <a:p>
            <a:pPr lvl="1"/>
            <a:r>
              <a:rPr lang="en-US" i="1" dirty="0"/>
              <a:t>Being conscious of our individual and team bandwidth</a:t>
            </a:r>
          </a:p>
          <a:p>
            <a:pPr lvl="1"/>
            <a:r>
              <a:rPr lang="en-US" b="1" i="1" dirty="0"/>
              <a:t>"If everything is important, then nothing is." ― Patrick Lencioni</a:t>
            </a:r>
            <a:endParaRPr lang="en-US" i="1" dirty="0"/>
          </a:p>
          <a:p>
            <a:r>
              <a:rPr lang="en-US" dirty="0"/>
              <a:t>Considering how our activities are aligned with, or could support, college-wide priorities (</a:t>
            </a:r>
            <a:r>
              <a:rPr lang="en-US" i="1" dirty="0"/>
              <a:t>connected to prioritizing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 Ask: “Where can my unit’s proposed activities from this process support one or more priority?”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CAD1-2CB0-45CB-B353-0B55EDB0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F88E4-6C76-4BD9-AE3A-1088818E6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0"/>
            <a:ext cx="2018553" cy="2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D6022-130C-4D7E-8659-F6EEAD40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356CB-903D-44A5-AFE6-1A86E840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3" y="157138"/>
            <a:ext cx="10772854" cy="65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2B2C6-F112-423B-B6F9-5F120454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C58B1-9342-47B9-845D-63883696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000" y="0"/>
            <a:ext cx="88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66258-D374-46DB-8502-3423C5F2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5263" cy="1325563"/>
          </a:xfrm>
        </p:spPr>
        <p:txBody>
          <a:bodyPr/>
          <a:lstStyle/>
          <a:p>
            <a:r>
              <a:rPr lang="en-US" b="1" dirty="0"/>
              <a:t>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9DBC-CCD3-4D23-8443-17090270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7279"/>
          </a:xfrm>
        </p:spPr>
        <p:txBody>
          <a:bodyPr/>
          <a:lstStyle/>
          <a:p>
            <a:r>
              <a:rPr lang="en-US" dirty="0"/>
              <a:t>In pairs/trios, take turns discussing the following questions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one</a:t>
            </a:r>
            <a:r>
              <a:rPr lang="en-US" dirty="0"/>
              <a:t> thing is our unit adding, changing, or discontinuing as a result of this process?</a:t>
            </a:r>
          </a:p>
          <a:p>
            <a:pPr lvl="1"/>
            <a:r>
              <a:rPr lang="en-US" dirty="0"/>
              <a:t>Which of the college-wide priorities speaks most closely to the work of our unit and which activity(</a:t>
            </a:r>
            <a:r>
              <a:rPr lang="en-US" dirty="0" err="1"/>
              <a:t>ies</a:t>
            </a:r>
            <a:r>
              <a:rPr lang="en-US" dirty="0"/>
              <a:t>) most closely align with that.</a:t>
            </a:r>
          </a:p>
          <a:p>
            <a:pPr lvl="1"/>
            <a:r>
              <a:rPr lang="en-US" dirty="0"/>
              <a:t>What is our unit going to be prioritizing this year and next?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5C6B-3ACB-473B-8B8F-7F454BF3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871CC-9A93-4900-B91D-BBC49F4B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36525"/>
            <a:ext cx="1945943" cy="19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9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347BF6-6276-4ABA-9563-046AA67E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41" y="1426193"/>
            <a:ext cx="10515600" cy="4005616"/>
          </a:xfrm>
        </p:spPr>
        <p:txBody>
          <a:bodyPr anchor="ctr"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5400" dirty="0"/>
              <a:t>Last Part of Template and Incorporating into Annual Planning and Assessment Report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46223-B253-405D-9F5A-A477BDF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1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0719-578E-42AB-8F5B-E01E472D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5ADD4D-E6A0-4A82-8C08-6CB9453FC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077359"/>
              </p:ext>
            </p:extLst>
          </p:nvPr>
        </p:nvGraphicFramePr>
        <p:xfrm>
          <a:off x="838200" y="1825625"/>
          <a:ext cx="10515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529">
                  <a:extLst>
                    <a:ext uri="{9D8B030D-6E8A-4147-A177-3AD203B41FA5}">
                      <a16:colId xmlns:a16="http://schemas.microsoft.com/office/drawing/2014/main" val="288599465"/>
                    </a:ext>
                  </a:extLst>
                </a:gridCol>
                <a:gridCol w="8491071">
                  <a:extLst>
                    <a:ext uri="{9D8B030D-6E8A-4147-A177-3AD203B41FA5}">
                      <a16:colId xmlns:a16="http://schemas.microsoft.com/office/drawing/2014/main" val="374113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Agenda Item</a:t>
                      </a:r>
                    </a:p>
                  </a:txBody>
                  <a:tcP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5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2:30 – 2:35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Welcome and Settling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91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2:35 – 2:50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Debrief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feedback conversations and discussions with divisional leaders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1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2:50 – 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Review of guidelines for completing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part of the template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54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3:00 – 3:20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Moving toward “finalization”: adjustments, prioritization, and alignment to college priorities (Pairs)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78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3:20 – 3:40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Guidance for finalizing the template and incorporating next steps into annual planning and assessment reporting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8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3:40 – 3:55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Celebration of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1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3:55 – 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9002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5D58D-68EA-445C-B925-3BB6CDAF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4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A2C40-5976-42ED-91E2-3AFC467B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EE286-8629-4A2F-911F-9F9B6401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3" y="1"/>
            <a:ext cx="11364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0C48-B6C9-4E7F-80BC-81DBC411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/>
          <a:lstStyle/>
          <a:p>
            <a:r>
              <a:rPr lang="en-US" dirty="0"/>
              <a:t>Guidance for Last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D123-32F3-4A89-B7E8-6189F1D0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Updated Major Unit Activities</a:t>
            </a:r>
          </a:p>
          <a:p>
            <a:pPr lvl="1"/>
            <a:r>
              <a:rPr lang="en-US" dirty="0"/>
              <a:t>Simple bulleted list of all the major activities that the unit has decided on based on the process (continuing ones and new/changed ones)</a:t>
            </a:r>
          </a:p>
          <a:p>
            <a:pPr lvl="1"/>
            <a:r>
              <a:rPr lang="en-US" dirty="0"/>
              <a:t>Discontinued activities should not show up in this list</a:t>
            </a:r>
          </a:p>
          <a:p>
            <a:pPr lvl="1"/>
            <a:r>
              <a:rPr lang="en-US" dirty="0"/>
              <a:t>On the column to the right, for each activity list approximately what AY your unit plans to engage in it (e.g. AY20-21; AY21-22)</a:t>
            </a:r>
          </a:p>
          <a:p>
            <a:r>
              <a:rPr lang="en-US" u="sng" dirty="0"/>
              <a:t>Roles and Responsibilities</a:t>
            </a:r>
          </a:p>
          <a:p>
            <a:pPr lvl="1"/>
            <a:r>
              <a:rPr lang="en-US" dirty="0"/>
              <a:t>M.O.C.H.A. Framework to help determine role clarity</a:t>
            </a:r>
          </a:p>
          <a:p>
            <a:pPr lvl="1"/>
            <a:r>
              <a:rPr lang="en-US" dirty="0"/>
              <a:t>Consider if any of the activities requires collaboration somewhere else in the college and flag that in the template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FA358-B355-46E0-B9CD-203B4B0F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A7E9D-FED2-4511-B404-C5BC5F4D9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435" y="0"/>
            <a:ext cx="2425148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3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F4D30-FC2B-4728-8467-0A796ADD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E3268-7672-4348-98B9-B0819B8F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27" y="66261"/>
            <a:ext cx="11641119" cy="67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2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0C48-B6C9-4E7F-80BC-81DBC411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4000" cy="1325563"/>
          </a:xfrm>
        </p:spPr>
        <p:txBody>
          <a:bodyPr/>
          <a:lstStyle/>
          <a:p>
            <a:r>
              <a:rPr lang="en-US" dirty="0"/>
              <a:t>Connection to 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D123-32F3-4A89-B7E8-6189F1D0E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 that you flagged in the last part of the table as taking place for AY20-21 should be reflected in this year’s Annual Planning and Assessment Reporting Template Draft </a:t>
            </a:r>
            <a:r>
              <a:rPr lang="en-US" i="1" dirty="0"/>
              <a:t>(“Activities” column of Table 1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FA358-B355-46E0-B9CD-203B4B0F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9A413-549C-4807-A6F0-A9E7B5BD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34" y="3340998"/>
            <a:ext cx="2835965" cy="28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EE358-4B96-40A6-8016-0F3735B4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A76F1-C9D1-4143-8E84-3DDAC125D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3" y="1"/>
            <a:ext cx="1157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7C7C-B174-4E3A-B781-AFC9E43C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187"/>
            <a:ext cx="10515600" cy="24776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Celebration of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7CA7-D4AC-4253-B8BC-96E9C525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AA414-1834-432C-989E-13A740E6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8" y="2945296"/>
            <a:ext cx="2438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6995A-9498-45CB-8B62-8EF1BFE1F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365" y="-145774"/>
            <a:ext cx="2633870" cy="2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5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E6DB2-B083-44A8-B4BA-9A1CEE6E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26</a:t>
            </a:fld>
            <a:endParaRPr lang="en-US"/>
          </a:p>
        </p:txBody>
      </p:sp>
      <p:sp>
        <p:nvSpPr>
          <p:cNvPr id="18" name="OTLSHAPE_SL_7a16ee25ec064ae8a6f43af33e780371_BackgroundRectangle">
            <a:extLst>
              <a:ext uri="{FF2B5EF4-FFF2-40B4-BE49-F238E27FC236}">
                <a16:creationId xmlns:a16="http://schemas.microsoft.com/office/drawing/2014/main" id="{DE16D753-5F64-48B6-8195-FDE0B873EA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1140390"/>
            <a:ext cx="11226800" cy="1365843"/>
          </a:xfrm>
          <a:prstGeom prst="rect">
            <a:avLst/>
          </a:prstGeom>
          <a:solidFill>
            <a:schemeClr val="dk2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TLSHAPE_SL_9a77385a1ad14314ad912f8926fdef8f_BackgroundRectangle">
            <a:extLst>
              <a:ext uri="{FF2B5EF4-FFF2-40B4-BE49-F238E27FC236}">
                <a16:creationId xmlns:a16="http://schemas.microsoft.com/office/drawing/2014/main" id="{BF3F6A41-AE02-4A05-BBC6-26422D932F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2569732"/>
            <a:ext cx="11226800" cy="1713230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TLSHAPE_SL_a70cdb7f477b492aa31f2aa383dccc15_BackgroundRectangle">
            <a:extLst>
              <a:ext uri="{FF2B5EF4-FFF2-40B4-BE49-F238E27FC236}">
                <a16:creationId xmlns:a16="http://schemas.microsoft.com/office/drawing/2014/main" id="{B1A2A173-3012-4B01-BC69-0792A66204A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4346462"/>
            <a:ext cx="11226800" cy="790787"/>
          </a:xfrm>
          <a:prstGeom prst="rect">
            <a:avLst/>
          </a:prstGeom>
          <a:solidFill>
            <a:schemeClr val="accent2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LSHAPE_TB_00000000000000000000000000000000_LeftEndCaps" hidden="1">
            <a:extLst>
              <a:ext uri="{FF2B5EF4-FFF2-40B4-BE49-F238E27FC236}">
                <a16:creationId xmlns:a16="http://schemas.microsoft.com/office/drawing/2014/main" id="{FA5AA5DA-7E81-4B25-A232-08CA487FAD2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7500" y="30989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chemeClr val="accent2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4" name="OTLSHAPE_TB_00000000000000000000000000000000_RightEndCaps">
            <a:extLst>
              <a:ext uri="{FF2B5EF4-FFF2-40B4-BE49-F238E27FC236}">
                <a16:creationId xmlns:a16="http://schemas.microsoft.com/office/drawing/2014/main" id="{46E2E8C3-E5AB-4A09-85D2-A92AA73BD01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411034" y="399937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>
                <a:solidFill>
                  <a:schemeClr val="accent2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73" name="OTLSHAPE_TB_00000000000000000000000000000000_ScaleContainer">
            <a:extLst>
              <a:ext uri="{FF2B5EF4-FFF2-40B4-BE49-F238E27FC236}">
                <a16:creationId xmlns:a16="http://schemas.microsoft.com/office/drawing/2014/main" id="{E1662458-8A03-4322-B0B3-846DEAF56F5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07965" y="412468"/>
            <a:ext cx="10388600" cy="254000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TLSHAPE_SL_7a16ee25ec064ae8a6f43af33e780371_HeaderRectangle">
            <a:extLst>
              <a:ext uri="{FF2B5EF4-FFF2-40B4-BE49-F238E27FC236}">
                <a16:creationId xmlns:a16="http://schemas.microsoft.com/office/drawing/2014/main" id="{7FCEF616-FAA7-470D-BA65-884C2914490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3500" y="1140390"/>
            <a:ext cx="723900" cy="1365843"/>
          </a:xfrm>
          <a:prstGeom prst="rect">
            <a:avLst/>
          </a:prstGeom>
          <a:solidFill>
            <a:schemeClr val="dk2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TLSHAPE_SL_9a77385a1ad14314ad912f8926fdef8f_HeaderRectangle">
            <a:extLst>
              <a:ext uri="{FF2B5EF4-FFF2-40B4-BE49-F238E27FC236}">
                <a16:creationId xmlns:a16="http://schemas.microsoft.com/office/drawing/2014/main" id="{905157A8-1BEC-4291-8B0C-9D4730AA4EF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00" y="2569732"/>
            <a:ext cx="723900" cy="1713230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TLSHAPE_SL_a70cdb7f477b492aa31f2aa383dccc15_HeaderRectangle">
            <a:extLst>
              <a:ext uri="{FF2B5EF4-FFF2-40B4-BE49-F238E27FC236}">
                <a16:creationId xmlns:a16="http://schemas.microsoft.com/office/drawing/2014/main" id="{D5A7DF78-A749-407C-972C-F9DA254EDE9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4346462"/>
            <a:ext cx="723900" cy="790787"/>
          </a:xfrm>
          <a:prstGeom prst="rect">
            <a:avLst/>
          </a:prstGeom>
          <a:solidFill>
            <a:schemeClr val="accent2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TLSHAPE_SLT_79bf4d44b9024c2194833cc588d5ea44_Shape">
            <a:extLst>
              <a:ext uri="{FF2B5EF4-FFF2-40B4-BE49-F238E27FC236}">
                <a16:creationId xmlns:a16="http://schemas.microsoft.com/office/drawing/2014/main" id="{8934FFE5-A3B4-4AF0-8318-5C24FA421CB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291427" y="3385919"/>
            <a:ext cx="2032000" cy="2032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T_42516f77811542168367827696af1e32_Shape">
            <a:extLst>
              <a:ext uri="{FF2B5EF4-FFF2-40B4-BE49-F238E27FC236}">
                <a16:creationId xmlns:a16="http://schemas.microsoft.com/office/drawing/2014/main" id="{41D08B9E-58D2-404D-9CE5-06382BD0552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77920" y="4041662"/>
            <a:ext cx="2425700" cy="2032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TLSHAPE_SLT_6e49cd959d6c4a60b85b3d55961b85e7_Shape">
            <a:extLst>
              <a:ext uri="{FF2B5EF4-FFF2-40B4-BE49-F238E27FC236}">
                <a16:creationId xmlns:a16="http://schemas.microsoft.com/office/drawing/2014/main" id="{01FD4A60-3C5B-4168-8F94-D1B85363E51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64318" y="1200249"/>
            <a:ext cx="1752600" cy="127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SLT_79bf4d44b9024c2194833cc588d5ea44_ShapePercentage" hidden="1">
            <a:extLst>
              <a:ext uri="{FF2B5EF4-FFF2-40B4-BE49-F238E27FC236}">
                <a16:creationId xmlns:a16="http://schemas.microsoft.com/office/drawing/2014/main" id="{9DA091BE-F20D-4DA0-B539-8C7DCE6E9AC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700" y="127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TLSHAPE_SLT_42516f77811542168367827696af1e32_ShapePercentage" hidden="1">
            <a:extLst>
              <a:ext uri="{FF2B5EF4-FFF2-40B4-BE49-F238E27FC236}">
                <a16:creationId xmlns:a16="http://schemas.microsoft.com/office/drawing/2014/main" id="{7E03D569-6C30-4927-BDE1-01F9C66A16D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2700" y="127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TLSHAPE_TB_00000000000000000000000000000000_ElapsedTime">
            <a:extLst>
              <a:ext uri="{FF2B5EF4-FFF2-40B4-BE49-F238E27FC236}">
                <a16:creationId xmlns:a16="http://schemas.microsoft.com/office/drawing/2014/main" id="{6152D823-5E36-4E00-9BD1-F778F4379B1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07965" y="615668"/>
            <a:ext cx="7708900" cy="5080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SLM_f572dde5570d468182cbd14fbee3d8e2_Shape">
            <a:extLst>
              <a:ext uri="{FF2B5EF4-FFF2-40B4-BE49-F238E27FC236}">
                <a16:creationId xmlns:a16="http://schemas.microsoft.com/office/drawing/2014/main" id="{2CB8D922-69AA-44B2-B215-44C101CADC5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742693" y="1663248"/>
            <a:ext cx="165100" cy="165100"/>
          </a:xfrm>
          <a:prstGeom prst="wav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TLSHAPE_SLM_26f798ebb4d64231b4d20f1d0886e643_Shape">
            <a:extLst>
              <a:ext uri="{FF2B5EF4-FFF2-40B4-BE49-F238E27FC236}">
                <a16:creationId xmlns:a16="http://schemas.microsoft.com/office/drawing/2014/main" id="{4F018678-86FE-48F9-8A3B-034EEBFF4B7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814135" y="2222810"/>
            <a:ext cx="165100" cy="165100"/>
          </a:xfrm>
          <a:prstGeom prst="wav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TLSHAPE_SLM_70043e9450484edfa227ff1933a99eda_Shape">
            <a:extLst>
              <a:ext uri="{FF2B5EF4-FFF2-40B4-BE49-F238E27FC236}">
                <a16:creationId xmlns:a16="http://schemas.microsoft.com/office/drawing/2014/main" id="{E4D6F514-3EA6-460C-A76F-3C8B278EE5B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081044" y="2688054"/>
            <a:ext cx="165100" cy="165100"/>
          </a:xfrm>
          <a:prstGeom prst="wav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TLSHAPE_SLM_b099d1a6630748ceba538861fbdc64ce_Shape">
            <a:extLst>
              <a:ext uri="{FF2B5EF4-FFF2-40B4-BE49-F238E27FC236}">
                <a16:creationId xmlns:a16="http://schemas.microsoft.com/office/drawing/2014/main" id="{1D9341FB-EFFE-451A-8A99-EE7887521AB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208877" y="3077097"/>
            <a:ext cx="165100" cy="165100"/>
          </a:xfrm>
          <a:prstGeom prst="wav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TLSHAPE_SLM_d3256bac4a32429e86e91fbe3f94fb2c_Shape">
            <a:extLst>
              <a:ext uri="{FF2B5EF4-FFF2-40B4-BE49-F238E27FC236}">
                <a16:creationId xmlns:a16="http://schemas.microsoft.com/office/drawing/2014/main" id="{E47CCB8B-822B-4AED-8119-1AFFD2672BB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295370" y="3732840"/>
            <a:ext cx="165100" cy="165100"/>
          </a:xfrm>
          <a:prstGeom prst="wav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TLSHAPE_SLM_3fb1488cae454be895866d109eb3fe2b_Shape">
            <a:extLst>
              <a:ext uri="{FF2B5EF4-FFF2-40B4-BE49-F238E27FC236}">
                <a16:creationId xmlns:a16="http://schemas.microsoft.com/office/drawing/2014/main" id="{CE494B48-5C43-4962-AA8C-00A4D4AEB5C8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551037" y="4464784"/>
            <a:ext cx="165100" cy="165100"/>
          </a:xfrm>
          <a:prstGeom prst="wav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TLSHAPE_SLM_7d80f9eaba864f4b802fbf7a0308dfc9_Shape">
            <a:extLst>
              <a:ext uri="{FF2B5EF4-FFF2-40B4-BE49-F238E27FC236}">
                <a16:creationId xmlns:a16="http://schemas.microsoft.com/office/drawing/2014/main" id="{E691B14B-8252-4721-A90D-B02866532C3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904437" y="4853827"/>
            <a:ext cx="165100" cy="165100"/>
          </a:xfrm>
          <a:prstGeom prst="wav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TLSHAPE_SLT_6e49cd959d6c4a60b85b3d55961b85e7_ShapePercentage" hidden="1">
            <a:extLst>
              <a:ext uri="{FF2B5EF4-FFF2-40B4-BE49-F238E27FC236}">
                <a16:creationId xmlns:a16="http://schemas.microsoft.com/office/drawing/2014/main" id="{98C6B38F-6D84-4136-997B-D95D71D5DAB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2700" y="127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TLSHAPE_SL_7a16ee25ec064ae8a6f43af33e780371_Header">
            <a:extLst>
              <a:ext uri="{FF2B5EF4-FFF2-40B4-BE49-F238E27FC236}">
                <a16:creationId xmlns:a16="http://schemas.microsoft.com/office/drawing/2014/main" id="{AB1EC870-83C1-4EB1-AFB0-C9955898FC7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3500" y="1544228"/>
            <a:ext cx="723900" cy="558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pt-BR" sz="1200">
                <a:solidFill>
                  <a:srgbClr val="161C23"/>
                </a:solidFill>
                <a:latin typeface="Calibri" panose="020F0502020204030204" pitchFamily="34" charset="0"/>
              </a:rPr>
              <a:t>Intro to AES PR Process</a:t>
            </a:r>
            <a:endParaRPr lang="en-US" sz="1200">
              <a:solidFill>
                <a:srgbClr val="161C2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TLSHAPE_SL_9a77385a1ad14314ad912f8926fdef8f_Header">
            <a:extLst>
              <a:ext uri="{FF2B5EF4-FFF2-40B4-BE49-F238E27FC236}">
                <a16:creationId xmlns:a16="http://schemas.microsoft.com/office/drawing/2014/main" id="{C337951D-C97F-4840-B0F9-4C2B9F02151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63500" y="3147265"/>
            <a:ext cx="723900" cy="5581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spc="-4">
                <a:solidFill>
                  <a:srgbClr val="152542"/>
                </a:solidFill>
                <a:latin typeface="Calibri" panose="020F0502020204030204" pitchFamily="34" charset="0"/>
              </a:rPr>
              <a:t>Engagement in Process</a:t>
            </a:r>
          </a:p>
        </p:txBody>
      </p:sp>
      <p:sp>
        <p:nvSpPr>
          <p:cNvPr id="26" name="OTLSHAPE_SL_a70cdb7f477b492aa31f2aa383dccc15_Header">
            <a:extLst>
              <a:ext uri="{FF2B5EF4-FFF2-40B4-BE49-F238E27FC236}">
                <a16:creationId xmlns:a16="http://schemas.microsoft.com/office/drawing/2014/main" id="{B9CAF5E8-BC5F-4409-9CCF-E34A855FEAB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3500" y="4555801"/>
            <a:ext cx="7239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>
                <a:solidFill>
                  <a:srgbClr val="582707"/>
                </a:solidFill>
                <a:latin typeface="Calibri" panose="020F0502020204030204" pitchFamily="34" charset="0"/>
              </a:rPr>
              <a:t>Wrapping Up Process</a:t>
            </a:r>
          </a:p>
        </p:txBody>
      </p:sp>
      <p:sp>
        <p:nvSpPr>
          <p:cNvPr id="7" name="OTLSHAPE_TB_00000000000000000000000000000000_TodayMarkerShape">
            <a:extLst>
              <a:ext uri="{FF2B5EF4-FFF2-40B4-BE49-F238E27FC236}">
                <a16:creationId xmlns:a16="http://schemas.microsoft.com/office/drawing/2014/main" id="{737D1D4A-240D-4DAC-8C93-4DDFF617376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573209" y="666468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TLSHAPE_SLT_79bf4d44b9024c2194833cc588d5ea44_Duration" hidden="1">
            <a:extLst>
              <a:ext uri="{FF2B5EF4-FFF2-40B4-BE49-F238E27FC236}">
                <a16:creationId xmlns:a16="http://schemas.microsoft.com/office/drawing/2014/main" id="{A047F2EF-F503-43DC-9B82-6EE6DAC6B43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6" name="OTLSHAPE_SLT_79bf4d44b9024c2194833cc588d5ea44_TextPercentage" hidden="1">
            <a:extLst>
              <a:ext uri="{FF2B5EF4-FFF2-40B4-BE49-F238E27FC236}">
                <a16:creationId xmlns:a16="http://schemas.microsoft.com/office/drawing/2014/main" id="{BB159D5C-3799-4B77-97B7-A12A184B68D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7" name="OTLSHAPE_SLT_79bf4d44b9024c2194833cc588d5ea44_StartDate" hidden="1">
            <a:extLst>
              <a:ext uri="{FF2B5EF4-FFF2-40B4-BE49-F238E27FC236}">
                <a16:creationId xmlns:a16="http://schemas.microsoft.com/office/drawing/2014/main" id="{C31CBF4F-5035-433F-B528-18E95FECAC2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48" name="OTLSHAPE_SLT_79bf4d44b9024c2194833cc588d5ea44_EndDate" hidden="1">
            <a:extLst>
              <a:ext uri="{FF2B5EF4-FFF2-40B4-BE49-F238E27FC236}">
                <a16:creationId xmlns:a16="http://schemas.microsoft.com/office/drawing/2014/main" id="{20AC2AE7-8F83-4A3A-99E2-65B724E528B4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6" name="OTLSHAPE_SLT_42516f77811542168367827696af1e32_Duration" hidden="1">
            <a:extLst>
              <a:ext uri="{FF2B5EF4-FFF2-40B4-BE49-F238E27FC236}">
                <a16:creationId xmlns:a16="http://schemas.microsoft.com/office/drawing/2014/main" id="{022BEF01-C113-4D94-9590-547794A8EAE7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7" name="OTLSHAPE_SLT_42516f77811542168367827696af1e32_TextPercentage" hidden="1">
            <a:extLst>
              <a:ext uri="{FF2B5EF4-FFF2-40B4-BE49-F238E27FC236}">
                <a16:creationId xmlns:a16="http://schemas.microsoft.com/office/drawing/2014/main" id="{D9EDA65A-DAFA-43BB-89C9-FFE1D4F97AFC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8" name="OTLSHAPE_SLT_42516f77811542168367827696af1e32_StartDate" hidden="1">
            <a:extLst>
              <a:ext uri="{FF2B5EF4-FFF2-40B4-BE49-F238E27FC236}">
                <a16:creationId xmlns:a16="http://schemas.microsoft.com/office/drawing/2014/main" id="{EE4E58F7-D1AE-4CE8-8585-764D3AF8CAF3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59" name="OTLSHAPE_SLT_42516f77811542168367827696af1e32_EndDate" hidden="1">
            <a:extLst>
              <a:ext uri="{FF2B5EF4-FFF2-40B4-BE49-F238E27FC236}">
                <a16:creationId xmlns:a16="http://schemas.microsoft.com/office/drawing/2014/main" id="{D34AE7CF-A7F3-4430-BCE8-13F21223250F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" name="OTLSHAPE_TB_00000000000000000000000000000000_TodayMarkerText">
            <a:extLst>
              <a:ext uri="{FF2B5EF4-FFF2-40B4-BE49-F238E27FC236}">
                <a16:creationId xmlns:a16="http://schemas.microsoft.com/office/drawing/2014/main" id="{DA36FBA6-55C4-403D-93CD-CF86CABDE7F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429367" y="75113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" name="OTLSHAPE_TB_00000000000000000000000000000000_TimescaleInterval1">
            <a:extLst>
              <a:ext uri="{FF2B5EF4-FFF2-40B4-BE49-F238E27FC236}">
                <a16:creationId xmlns:a16="http://schemas.microsoft.com/office/drawing/2014/main" id="{E9BB657D-4EA4-4EE7-BE30-52F7B824C669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71465" y="450568"/>
            <a:ext cx="24205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</a:p>
        </p:txBody>
      </p:sp>
      <p:sp>
        <p:nvSpPr>
          <p:cNvPr id="11" name="OTLSHAPE_TB_00000000000000000000000000000000_TimescaleInterval2">
            <a:extLst>
              <a:ext uri="{FF2B5EF4-FFF2-40B4-BE49-F238E27FC236}">
                <a16:creationId xmlns:a16="http://schemas.microsoft.com/office/drawing/2014/main" id="{5F6B5566-24BE-41E5-9047-B5CC377D757F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2719608" y="450568"/>
            <a:ext cx="227626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</a:p>
        </p:txBody>
      </p:sp>
      <p:sp>
        <p:nvSpPr>
          <p:cNvPr id="13" name="OTLSHAPE_TB_00000000000000000000000000000000_TimescaleInterval3">
            <a:extLst>
              <a:ext uri="{FF2B5EF4-FFF2-40B4-BE49-F238E27FC236}">
                <a16:creationId xmlns:a16="http://schemas.microsoft.com/office/drawing/2014/main" id="{597BBB48-8058-41C4-A637-9A63F0111088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4411358" y="450568"/>
            <a:ext cx="211148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15" name="OTLSHAPE_TB_00000000000000000000000000000000_TimescaleInterval4">
            <a:extLst>
              <a:ext uri="{FF2B5EF4-FFF2-40B4-BE49-F238E27FC236}">
                <a16:creationId xmlns:a16="http://schemas.microsoft.com/office/drawing/2014/main" id="{B22C44DC-FA79-4438-B094-D9F662017BE4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159500" y="450568"/>
            <a:ext cx="24936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sp>
        <p:nvSpPr>
          <p:cNvPr id="17" name="OTLSHAPE_TB_00000000000000000000000000000000_TimescaleInterval5">
            <a:extLst>
              <a:ext uri="{FF2B5EF4-FFF2-40B4-BE49-F238E27FC236}">
                <a16:creationId xmlns:a16="http://schemas.microsoft.com/office/drawing/2014/main" id="{DEF28F89-E6C9-42A5-8CFD-7EB4D4BE4587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7851251" y="450568"/>
            <a:ext cx="237244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sp>
        <p:nvSpPr>
          <p:cNvPr id="32" name="OTLSHAPE_SLM_f572dde5570d468182cbd14fbee3d8e2_Title">
            <a:extLst>
              <a:ext uri="{FF2B5EF4-FFF2-40B4-BE49-F238E27FC236}">
                <a16:creationId xmlns:a16="http://schemas.microsoft.com/office/drawing/2014/main" id="{B0D09B93-7E7A-4BE2-A6A9-41B703692545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548893" y="1412508"/>
            <a:ext cx="114300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US" sz="1100" b="1" spc="-2" dirty="0">
                <a:solidFill>
                  <a:schemeClr val="dk1"/>
                </a:solidFill>
                <a:latin typeface="Calibri" panose="020F0502020204030204" pitchFamily="34" charset="0"/>
              </a:rPr>
              <a:t>Introduction of Redesigned Process to AES Unit Leaders</a:t>
            </a:r>
          </a:p>
        </p:txBody>
      </p:sp>
      <p:sp>
        <p:nvSpPr>
          <p:cNvPr id="33" name="OTLSHAPE_SLM_f572dde5570d468182cbd14fbee3d8e2_Date">
            <a:extLst>
              <a:ext uri="{FF2B5EF4-FFF2-40B4-BE49-F238E27FC236}">
                <a16:creationId xmlns:a16="http://schemas.microsoft.com/office/drawing/2014/main" id="{1492B21D-792F-449D-9B45-181A941853D7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2410546" y="1924064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Sep 3</a:t>
            </a:r>
          </a:p>
        </p:txBody>
      </p:sp>
      <p:sp>
        <p:nvSpPr>
          <p:cNvPr id="35" name="OTLSHAPE_SLM_26f798ebb4d64231b4d20f1d0886e643_Title">
            <a:extLst>
              <a:ext uri="{FF2B5EF4-FFF2-40B4-BE49-F238E27FC236}">
                <a16:creationId xmlns:a16="http://schemas.microsoft.com/office/drawing/2014/main" id="{549AA9B9-DCAD-4C5B-8F9E-DA11EF48CDAA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786411" y="2142589"/>
            <a:ext cx="1981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AES Pr Process Webinar to College</a:t>
            </a:r>
          </a:p>
        </p:txBody>
      </p:sp>
      <p:sp>
        <p:nvSpPr>
          <p:cNvPr id="36" name="OTLSHAPE_SLM_26f798ebb4d64231b4d20f1d0886e643_Date">
            <a:extLst>
              <a:ext uri="{FF2B5EF4-FFF2-40B4-BE49-F238E27FC236}">
                <a16:creationId xmlns:a16="http://schemas.microsoft.com/office/drawing/2014/main" id="{8196B03B-623D-4564-97F8-B309DD3AEBA6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3417599" y="2313107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Sep 22</a:t>
            </a:r>
          </a:p>
        </p:txBody>
      </p:sp>
      <p:sp>
        <p:nvSpPr>
          <p:cNvPr id="38" name="OTLSHAPE_SLM_70043e9450484edfa227ff1933a99eda_Title">
            <a:extLst>
              <a:ext uri="{FF2B5EF4-FFF2-40B4-BE49-F238E27FC236}">
                <a16:creationId xmlns:a16="http://schemas.microsoft.com/office/drawing/2014/main" id="{92B5FB2B-917B-441E-B763-6CCAF0474671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941009" y="2607832"/>
            <a:ext cx="2095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8">
                <a:solidFill>
                  <a:schemeClr val="dk1"/>
                </a:solidFill>
                <a:latin typeface="Calibri" panose="020F0502020204030204" pitchFamily="34" charset="0"/>
              </a:rPr>
              <a:t>First Introduction to AY20-21 Cohort</a:t>
            </a:r>
          </a:p>
        </p:txBody>
      </p:sp>
      <p:sp>
        <p:nvSpPr>
          <p:cNvPr id="39" name="OTLSHAPE_SLM_70043e9450484edfa227ff1933a99eda_Date">
            <a:extLst>
              <a:ext uri="{FF2B5EF4-FFF2-40B4-BE49-F238E27FC236}">
                <a16:creationId xmlns:a16="http://schemas.microsoft.com/office/drawing/2014/main" id="{C4D97543-6DCF-4289-B9E5-4F43A4CD4CB6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2748896" y="2778351"/>
            <a:ext cx="29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Sep 9</a:t>
            </a:r>
          </a:p>
        </p:txBody>
      </p:sp>
      <p:sp>
        <p:nvSpPr>
          <p:cNvPr id="41" name="OTLSHAPE_SLM_b099d1a6630748ceba538861fbdc64ce_Title">
            <a:extLst>
              <a:ext uri="{FF2B5EF4-FFF2-40B4-BE49-F238E27FC236}">
                <a16:creationId xmlns:a16="http://schemas.microsoft.com/office/drawing/2014/main" id="{802AD8D1-831C-4025-BAD2-A17F68B6B574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963939" y="2996876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6">
                <a:solidFill>
                  <a:schemeClr val="dk1"/>
                </a:solidFill>
                <a:latin typeface="Calibri" panose="020F0502020204030204" pitchFamily="34" charset="0"/>
              </a:rPr>
              <a:t>First Cohort Meeting</a:t>
            </a:r>
          </a:p>
        </p:txBody>
      </p:sp>
      <p:sp>
        <p:nvSpPr>
          <p:cNvPr id="42" name="OTLSHAPE_SLM_b099d1a6630748ceba538861fbdc64ce_Date">
            <a:extLst>
              <a:ext uri="{FF2B5EF4-FFF2-40B4-BE49-F238E27FC236}">
                <a16:creationId xmlns:a16="http://schemas.microsoft.com/office/drawing/2014/main" id="{3D5A2059-4F1B-43C2-9D7A-77E9C4BF772C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812341" y="3167394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Sep 29</a:t>
            </a:r>
          </a:p>
        </p:txBody>
      </p:sp>
      <p:sp>
        <p:nvSpPr>
          <p:cNvPr id="49" name="OTLSHAPE_SLT_79bf4d44b9024c2194833cc588d5ea44_Title">
            <a:extLst>
              <a:ext uri="{FF2B5EF4-FFF2-40B4-BE49-F238E27FC236}">
                <a16:creationId xmlns:a16="http://schemas.microsoft.com/office/drawing/2014/main" id="{6119ADFA-A5B1-4DA0-99AC-4A8F3949C44D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527696" y="3402259"/>
            <a:ext cx="2717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Phase 1 - Review of Information and Reflection</a:t>
            </a:r>
          </a:p>
        </p:txBody>
      </p:sp>
      <p:sp>
        <p:nvSpPr>
          <p:cNvPr id="50" name="OTLSHAPE_SLT_79bf4d44b9024c2194833cc588d5ea44_JoinedDate">
            <a:extLst>
              <a:ext uri="{FF2B5EF4-FFF2-40B4-BE49-F238E27FC236}">
                <a16:creationId xmlns:a16="http://schemas.microsoft.com/office/drawing/2014/main" id="{0D028D74-D040-4DD5-B5F9-45F863B994F5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6372328" y="341000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Sep 29 - Nov 4</a:t>
            </a:r>
          </a:p>
        </p:txBody>
      </p:sp>
      <p:sp>
        <p:nvSpPr>
          <p:cNvPr id="52" name="OTLSHAPE_SLM_d3256bac4a32429e86e91fbe3f94fb2c_Title">
            <a:extLst>
              <a:ext uri="{FF2B5EF4-FFF2-40B4-BE49-F238E27FC236}">
                <a16:creationId xmlns:a16="http://schemas.microsoft.com/office/drawing/2014/main" id="{06BD6F30-8000-4EF0-ACBF-BBEA362A695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4880209" y="3652619"/>
            <a:ext cx="137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Second Cohort Meeting</a:t>
            </a:r>
          </a:p>
        </p:txBody>
      </p:sp>
      <p:sp>
        <p:nvSpPr>
          <p:cNvPr id="53" name="OTLSHAPE_SLM_d3256bac4a32429e86e91fbe3f94fb2c_Date">
            <a:extLst>
              <a:ext uri="{FF2B5EF4-FFF2-40B4-BE49-F238E27FC236}">
                <a16:creationId xmlns:a16="http://schemas.microsoft.com/office/drawing/2014/main" id="{DE6304A5-96AE-473D-809B-222B79D4B964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5945696" y="3823138"/>
            <a:ext cx="304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Nov 5</a:t>
            </a:r>
          </a:p>
        </p:txBody>
      </p:sp>
      <p:sp>
        <p:nvSpPr>
          <p:cNvPr id="60" name="OTLSHAPE_SLT_42516f77811542168367827696af1e32_Title">
            <a:extLst>
              <a:ext uri="{FF2B5EF4-FFF2-40B4-BE49-F238E27FC236}">
                <a16:creationId xmlns:a16="http://schemas.microsoft.com/office/drawing/2014/main" id="{A3599804-EB6A-4870-A871-CCE4B405CA0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4718538" y="4058003"/>
            <a:ext cx="161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2">
                <a:solidFill>
                  <a:schemeClr val="dk1"/>
                </a:solidFill>
                <a:latin typeface="Calibri" panose="020F0502020204030204" pitchFamily="34" charset="0"/>
              </a:rPr>
              <a:t>Phase 2 - External Feedback</a:t>
            </a:r>
          </a:p>
        </p:txBody>
      </p:sp>
      <p:sp>
        <p:nvSpPr>
          <p:cNvPr id="61" name="OTLSHAPE_SLT_42516f77811542168367827696af1e32_JoinedDate">
            <a:extLst>
              <a:ext uri="{FF2B5EF4-FFF2-40B4-BE49-F238E27FC236}">
                <a16:creationId xmlns:a16="http://schemas.microsoft.com/office/drawing/2014/main" id="{55F05A10-B2A7-483C-BD49-FC2F752D5CA0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8853562" y="406575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Nov 5 - Dec 18</a:t>
            </a:r>
          </a:p>
        </p:txBody>
      </p:sp>
      <p:sp>
        <p:nvSpPr>
          <p:cNvPr id="63" name="OTLSHAPE_SLM_3fb1488cae454be895866d109eb3fe2b_Title">
            <a:extLst>
              <a:ext uri="{FF2B5EF4-FFF2-40B4-BE49-F238E27FC236}">
                <a16:creationId xmlns:a16="http://schemas.microsoft.com/office/drawing/2014/main" id="{B5F6F069-D30F-4DAF-900C-720254A11667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7324471" y="4384562"/>
            <a:ext cx="1181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Last Cohort Meeting</a:t>
            </a:r>
          </a:p>
        </p:txBody>
      </p:sp>
      <p:sp>
        <p:nvSpPr>
          <p:cNvPr id="64" name="OTLSHAPE_SLM_3fb1488cae454be895866d109eb3fe2b_Date">
            <a:extLst>
              <a:ext uri="{FF2B5EF4-FFF2-40B4-BE49-F238E27FC236}">
                <a16:creationId xmlns:a16="http://schemas.microsoft.com/office/drawing/2014/main" id="{087E216E-9513-4CEF-A493-2B241837AE03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8147685" y="4555081"/>
            <a:ext cx="355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Dec 15</a:t>
            </a:r>
          </a:p>
        </p:txBody>
      </p:sp>
      <p:sp>
        <p:nvSpPr>
          <p:cNvPr id="66" name="OTLSHAPE_SLM_7d80f9eaba864f4b802fbf7a0308dfc9_Title">
            <a:extLst>
              <a:ext uri="{FF2B5EF4-FFF2-40B4-BE49-F238E27FC236}">
                <a16:creationId xmlns:a16="http://schemas.microsoft.com/office/drawing/2014/main" id="{F00F3A61-60D9-4B59-892D-F3E0FAA0BAC7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8885728" y="4773606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Final Submission</a:t>
            </a:r>
          </a:p>
        </p:txBody>
      </p:sp>
      <p:sp>
        <p:nvSpPr>
          <p:cNvPr id="67" name="OTLSHAPE_SLM_7d80f9eaba864f4b802fbf7a0308dfc9_Date">
            <a:extLst>
              <a:ext uri="{FF2B5EF4-FFF2-40B4-BE49-F238E27FC236}">
                <a16:creationId xmlns:a16="http://schemas.microsoft.com/office/drawing/2014/main" id="{07927370-0CF3-480B-95D3-6BF9E80B35AA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9592483" y="4944124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6">
                <a:solidFill>
                  <a:schemeClr val="dk2"/>
                </a:solidFill>
                <a:latin typeface="Calibri" panose="020F0502020204030204" pitchFamily="34" charset="0"/>
              </a:rPr>
              <a:t>Jan 8</a:t>
            </a:r>
          </a:p>
        </p:txBody>
      </p:sp>
      <p:sp>
        <p:nvSpPr>
          <p:cNvPr id="75" name="OTLSHAPE_TB_00000000000000000000000000000000_ScaleMarking1">
            <a:extLst>
              <a:ext uri="{FF2B5EF4-FFF2-40B4-BE49-F238E27FC236}">
                <a16:creationId xmlns:a16="http://schemas.microsoft.com/office/drawing/2014/main" id="{FFB7D963-2CA1-420C-8537-48166EE38E25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971465" y="22641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dk2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76" name="OTLSHAPE_TB_00000000000000000000000000000000_ScaleMarking2">
            <a:extLst>
              <a:ext uri="{FF2B5EF4-FFF2-40B4-BE49-F238E27FC236}">
                <a16:creationId xmlns:a16="http://schemas.microsoft.com/office/drawing/2014/main" id="{F2C45113-40C6-40A2-A55D-8764B9928226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9599393" y="22641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dk2"/>
                </a:solidFill>
                <a:latin typeface="Calibri" panose="020F0502020204030204" pitchFamily="34" charset="0"/>
              </a:rPr>
              <a:t>2021</a:t>
            </a:r>
          </a:p>
        </p:txBody>
      </p:sp>
      <p:sp>
        <p:nvSpPr>
          <p:cNvPr id="77" name="OTLSHAPE_TB_00000000000000000000000000000000_TimescaleInterval6">
            <a:extLst>
              <a:ext uri="{FF2B5EF4-FFF2-40B4-BE49-F238E27FC236}">
                <a16:creationId xmlns:a16="http://schemas.microsoft.com/office/drawing/2014/main" id="{EF765DE6-963C-451E-AB13-3A3EF9B9909A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9599393" y="450568"/>
            <a:ext cx="203582" cy="1778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Jan</a:t>
            </a:r>
          </a:p>
        </p:txBody>
      </p:sp>
      <p:sp>
        <p:nvSpPr>
          <p:cNvPr id="83" name="OTLSHAPE_SLT_6e49cd959d6c4a60b85b3d55961b85e7_Duration" hidden="1">
            <a:extLst>
              <a:ext uri="{FF2B5EF4-FFF2-40B4-BE49-F238E27FC236}">
                <a16:creationId xmlns:a16="http://schemas.microsoft.com/office/drawing/2014/main" id="{11C89EEF-00B7-4C60-BEDB-60634B300CF9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4" name="OTLSHAPE_SLT_6e49cd959d6c4a60b85b3d55961b85e7_TextPercentage" hidden="1">
            <a:extLst>
              <a:ext uri="{FF2B5EF4-FFF2-40B4-BE49-F238E27FC236}">
                <a16:creationId xmlns:a16="http://schemas.microsoft.com/office/drawing/2014/main" id="{83FB217D-BEE1-4A2B-A15D-C40183515D14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5" name="OTLSHAPE_SLT_6e49cd959d6c4a60b85b3d55961b85e7_StartDate" hidden="1">
            <a:extLst>
              <a:ext uri="{FF2B5EF4-FFF2-40B4-BE49-F238E27FC236}">
                <a16:creationId xmlns:a16="http://schemas.microsoft.com/office/drawing/2014/main" id="{D1562990-D550-447B-9012-F6D1E2267BE9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6" name="OTLSHAPE_SLT_6e49cd959d6c4a60b85b3d55961b85e7_EndDate" hidden="1">
            <a:extLst>
              <a:ext uri="{FF2B5EF4-FFF2-40B4-BE49-F238E27FC236}">
                <a16:creationId xmlns:a16="http://schemas.microsoft.com/office/drawing/2014/main" id="{7861C630-DDB4-405E-BA3F-81C57471B541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12700"/>
            <a:ext cx="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/>
          </a:p>
        </p:txBody>
      </p:sp>
      <p:sp>
        <p:nvSpPr>
          <p:cNvPr id="87" name="OTLSHAPE_SLT_6e49cd959d6c4a60b85b3d55961b85e7_JoinedDate">
            <a:extLst>
              <a:ext uri="{FF2B5EF4-FFF2-40B4-BE49-F238E27FC236}">
                <a16:creationId xmlns:a16="http://schemas.microsoft.com/office/drawing/2014/main" id="{D4E66443-18C4-4CB7-8A2D-E8CF45134BDB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242831" y="1186237"/>
            <a:ext cx="67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4">
                <a:solidFill>
                  <a:schemeClr val="dk2"/>
                </a:solidFill>
                <a:latin typeface="Calibri" panose="020F0502020204030204" pitchFamily="34" charset="0"/>
              </a:rPr>
              <a:t>Aug 1 - Sep 1</a:t>
            </a:r>
          </a:p>
        </p:txBody>
      </p:sp>
      <p:sp>
        <p:nvSpPr>
          <p:cNvPr id="88" name="OTLSHAPE_SLT_6e49cd959d6c4a60b85b3d55961b85e7_Title">
            <a:extLst>
              <a:ext uri="{FF2B5EF4-FFF2-40B4-BE49-F238E27FC236}">
                <a16:creationId xmlns:a16="http://schemas.microsoft.com/office/drawing/2014/main" id="{24FE6ED4-BCA0-4571-966A-BDC1CD2F3E86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2763260" y="1178490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spc="-4">
                <a:solidFill>
                  <a:schemeClr val="dk1"/>
                </a:solidFill>
                <a:latin typeface="Calibri" panose="020F0502020204030204" pitchFamily="34" charset="0"/>
              </a:rPr>
              <a:t>Finalization of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318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9438D-9333-4833-88B0-4EE751C0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Learning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FB1017-4EA1-4FDC-BFD1-228326232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10515600" cy="32481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one key thing did you learn about your unit throughout this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D7D6A-5710-4A5A-A269-B25958E9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E9FFE7-094B-4E50-B2BE-6CC52477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76" y="-108045"/>
            <a:ext cx="2843284" cy="28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4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FA0B-B3EE-418E-BB0E-7D8B79C3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3D82F-DC9F-4A8E-92BD-41C5695B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your final conversations (if not yet done)</a:t>
            </a:r>
          </a:p>
          <a:p>
            <a:r>
              <a:rPr lang="en-US" dirty="0"/>
              <a:t>Dereck to share final guidance by </a:t>
            </a:r>
            <a:r>
              <a:rPr lang="en-US" b="1" dirty="0"/>
              <a:t>end of December</a:t>
            </a:r>
          </a:p>
          <a:p>
            <a:r>
              <a:rPr lang="en-US" dirty="0"/>
              <a:t>Final template due to Dereck by </a:t>
            </a:r>
            <a:r>
              <a:rPr lang="en-US" b="1" dirty="0"/>
              <a:t>January 8</a:t>
            </a:r>
            <a:r>
              <a:rPr lang="en-US" b="1" baseline="30000" dirty="0"/>
              <a:t>th</a:t>
            </a:r>
            <a:r>
              <a:rPr lang="en-US" b="1" dirty="0"/>
              <a:t>, 2021</a:t>
            </a:r>
            <a:endParaRPr lang="en-US" dirty="0"/>
          </a:p>
          <a:p>
            <a:r>
              <a:rPr lang="en-US" dirty="0"/>
              <a:t>Completed templates will be shared with Institutional Effectiveness Committee (IEC) and Divisional VPs</a:t>
            </a:r>
          </a:p>
          <a:p>
            <a:r>
              <a:rPr lang="en-US" dirty="0"/>
              <a:t>College-wide sharing/celebration of summary learnings from the process (</a:t>
            </a:r>
            <a:r>
              <a:rPr lang="en-US" b="1" dirty="0"/>
              <a:t>end of January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Dereck will reach back out to cohort for suggestions/ideas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3765D-2A6A-409C-A418-615DB627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92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EDBBA-7134-4F0C-A16A-0DECDFDF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/>
              <a:t>Thank You!</a:t>
            </a:r>
            <a:endParaRPr lang="en-US" sz="7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9E933-3A87-4D09-966A-A641BF665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6655D6-B4C6-4FF9-9B52-1BB34241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7C7C-B174-4E3A-B781-AFC9E43C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4591"/>
            <a:ext cx="10515600" cy="1436798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Recording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7CA7-D4AC-4253-B8BC-96E9C525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820E6-D8CA-4F3E-9076-303162A3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26" y="2275540"/>
            <a:ext cx="3950447" cy="39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6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5847F-F841-45C4-BCFD-7096B227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58"/>
            <a:ext cx="10515600" cy="1325563"/>
          </a:xfrm>
        </p:spPr>
        <p:txBody>
          <a:bodyPr/>
          <a:lstStyle/>
          <a:p>
            <a:r>
              <a:rPr lang="en-US" dirty="0"/>
              <a:t>Meeting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D91DC9-8237-4CBA-A194-48C45BE3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729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AES Unit Leaders will . . .</a:t>
            </a:r>
          </a:p>
          <a:p>
            <a:pPr lvl="0"/>
            <a:r>
              <a:rPr lang="en-US" dirty="0"/>
              <a:t>Unpack what worked or didn’t with discussions and walk away with lessons learned for the future</a:t>
            </a:r>
          </a:p>
          <a:p>
            <a:pPr lvl="0"/>
            <a:r>
              <a:rPr lang="en-US" dirty="0"/>
              <a:t>Be able to finalize AES PR Template document</a:t>
            </a:r>
          </a:p>
          <a:p>
            <a:r>
              <a:rPr lang="en-US" dirty="0"/>
              <a:t>Know where and when the finalized document should be housed</a:t>
            </a:r>
          </a:p>
          <a:p>
            <a:r>
              <a:rPr lang="en-US" dirty="0"/>
              <a:t>Have a strategy for incorporating next steps into the annual planning and assessment reporting template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9C471-9CBD-4D9F-A959-974A0960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554E06-9121-4ECB-9BE1-AB044B0F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0"/>
            <a:ext cx="2018553" cy="2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8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347BF6-6276-4ABA-9563-046AA67E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9374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/>
              <a:t>Debrief Feedback Conversations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46223-B253-405D-9F5A-A477BDF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D5690B-E08E-4AAE-A21D-C079B23C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06C9A-9CD4-4579-B0A0-7ACF4CBA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3816626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How was the overall experience?</a:t>
            </a:r>
          </a:p>
          <a:p>
            <a:r>
              <a:rPr lang="en-US" sz="4800" dirty="0"/>
              <a:t>What was helpful about your feedback conversations?</a:t>
            </a:r>
          </a:p>
          <a:p>
            <a:r>
              <a:rPr lang="en-US" sz="4800" dirty="0"/>
              <a:t>Did you walk away with what you were looking for? If not, what do you think might have helped?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CBB8C-8592-4DB0-B44A-B4E960AB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6DE27-C148-4F44-ADE6-F078E4F8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0"/>
            <a:ext cx="2117034" cy="21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EDBBA-7134-4F0C-A16A-0DECDFDF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373"/>
            <a:ext cx="10515600" cy="4559253"/>
          </a:xfrm>
        </p:spPr>
        <p:txBody>
          <a:bodyPr anchor="ctr">
            <a:noAutofit/>
          </a:bodyPr>
          <a:lstStyle/>
          <a:p>
            <a:pPr algn="ctr"/>
            <a:r>
              <a:rPr lang="en-US" sz="8000" b="1" dirty="0"/>
              <a:t>Review of 2</a:t>
            </a:r>
            <a:r>
              <a:rPr lang="en-US" sz="8000" b="1" baseline="30000" dirty="0"/>
              <a:t>nd</a:t>
            </a:r>
            <a:r>
              <a:rPr lang="en-US" sz="8000" b="1" dirty="0"/>
              <a:t> Part of Template Document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6655D6-B4C6-4FF9-9B52-1BB34241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F73B4-99D3-4139-9CD3-0C38815A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AA06A-8BEB-46BC-A648-76A49B0C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77" y="54591"/>
            <a:ext cx="7846810" cy="68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4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66258-D374-46DB-8502-3423C5F2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Completing 2nd Part of Template Document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9DBC-CCD3-4D23-8443-170902703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 assessment of past and current activities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Captures where your unit landed with your assessment of the impact of your major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Provides a brief statement of what evidence you used to make the determination</a:t>
            </a:r>
          </a:p>
          <a:p>
            <a:pPr marL="0" indent="0">
              <a:buNone/>
            </a:pPr>
            <a:r>
              <a:rPr lang="en-US" sz="2000" i="1" dirty="0"/>
              <a:t>E.g. our unit looked at our data related to activity X and realized that the attendance at these events has actually increased over the past few years (by 30%); feedback from exit surveys also seem to suggest that we’re meeting the objectives of the events. We determined this activity is impactful toward our goals.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65C6B-3ACB-473B-8B8F-7F454BF3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2B81-75F1-5244-BCEB-6734F00DE0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91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IuMCIsIk9yaWdpbmFsQXNzZW1ibHlWZXJzaW9uIjoiNC4wMy4wNS4wMCIsIkVkaXRpb24iOiJGcmVlIiwiSXNQbHVzRWRpdGlvbiI6ZmFsc2UsIklzUHJvRWRpdGlvbiI6ZmFsc2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1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U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mYWxzZSwiRWxhcHNlZFRpbWVGb3JtYXQiOjIsIlRvZGF5TWFya2VyUG9zaXRpb24iOjMsIlF1aWNrUG9zaXRpb24iOjMsIkFic29sdXRlUG9zaXRpb24iOjMyLjQ3Nzc4MzI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zLjAsIkhlaWdodCI6MTM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xLCJTaGFwZVRoaWNrbmVzcyI6MC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w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S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HcmlkbGluZVBhbmVsU3R5bGUiOnsiJGlkIjoiMTI3IiwiR3JpZGxpbmVTdHlsZSI6eyIkaWQiOiIxMjgiLCJMaW5lQ29sb3IiOnsiJGlkIjoiMTI5IiwiJHR5cGUiOiJOTFJFLkNvbW1vbi5Eb20uU29saWRDb2xvckJydXNoLCBOTFJFLkNvbW1vbiIsIkNvbG9yIjp7IiRpZCI6IjEzMCIsIkEiOjM4LCJSIjo5MSwiRyI6MTU1LCJCIjoyMTN9fSwiTGluZVdlaWdodCI6MS4wLCJMaW5lVHlwZSI6MCwiUGFyZW50U3R5bGUiOm51bGx9LCJNYXJnaW4iOnsiJGlkIjoiMTMxIiwiVG9wIjowLCJMZWZ0IjowLCJSaWdodCI6MCwiQm90dG9tIjowfSwiUGFkZGluZyI6eyIkaWQiOiIxMzIiLCJUb3AiOjAsIkxlZnQiOjAsIlJpZ2h0IjowLCJCb3R0b20iOjB9LCJCYWNrZ3JvdW5kIjpudWxsLCJJc1Zpc2libGUiOmZhbHNlLCJXaWR0aCI6MC4wLCJIZWlnaHQiOjAuMCwiQm9yZGVyU3R5bGUiOnsiJGlkIjoiMTMzIiwiTGluZUNvbG9yIjpudWxsLCJMaW5lV2VpZ2h0IjowLjAsIkxpbmVUeXBlIjowLCJQYXJlbnRTdHlsZSI6bnVsbH0sIlBhcmVudFN0eWxlIjpudWxsfSwiU2hvd0VsYXBzZWRUaW1lR3JhZGllbnRTdHlsZSI6ZmFsc2UsIkRlZmF1bHRTd2ltbGFuZVN0eWxlIjp7IiRpZCI6IjEzNCIsIkhlYWRlclN0eWxlIjp7IiRpZCI6IjEzNSIsIlRleHRTdHlsZSI6eyIkaWQiOiIxMzYiLCJGb250U2V0dGluZ3MiOnsiJGlkIjoiMTM3IiwiRm9udFNpemUiOjEyLCJGb250TmFtZSI6IkNhbGlicmkiLCJJc0JvbGQiOmZhbHNlLCJJc0l0YWxpYyI6ZmFsc2UsIklzVW5kZXJsaW5lZCI6ZmFsc2UsIlBhcmVudFN0eWxlIjpudWxsfSwiQXV0b1NpemUiOjAsIkZvcmVncm91bmQiOnsiJGlkIjoiMTM4IiwiQ29sb3IiOnsiJGlkIjoiMTM5IiwiQSI6MjU1LCJSIjozMiwiRyI6NTYsIkIiOjEwMH19LCJNYXhXaWR0aCI6MC4wLCJNYXhIZWlnaHQiOjAuMCwiU21hcnRGb3JlZ3JvdW5kSXNBY3RpdmUiOmZhbHNlLCJIb3Jpem9udGFsQWxpZ25tZW50IjowLCJWZXJ0aWNhbEFsaWdubWVudCI6MCwiU21hcnRGb3JlZ3JvdW5kIjpudWxsLCJCYWNrZ3JvdW5kRmlsbFR5cGUiOjAsIk1hcmdpbiI6eyIkaWQiOiIxNDAiLCJUb3AiOjAsIkxlZnQiOjAsIlJpZ2h0IjowLCJCb3R0b20iOjB9LCJQYWRkaW5nIjp7IiRpZCI6IjE0MSIsIlRvcCI6MCwiTGVmdCI6MCwiUmlnaHQiOjAsIkJvdHRvbSI6MH0sIkJhY2tncm91bmQiOm51bGwsIklzVmlzaWJsZSI6ZmFsc2UsIldpZHRoIjowLjAsIkhlaWdodCI6MC4wLCJCb3JkZXJTdHlsZSI6bnVsbCwiUGFyZW50U3R5bGUiOm51bGx9LCJSZWN0YW5nbGVTdHlsZSI6eyIkaWQiOiIxNDIiLCJNYXJnaW4iOnsiJGlkIjoiMTQzIiwiVG9wIjowLCJMZWZ0IjowLCJSaWdodCI6MCwiQm90dG9tIjowfSwiUGFkZGluZyI6eyIkaWQiOiIxNDQiLCJUb3AiOjAsIkxlZnQiOjAsIlJpZ2h0IjowLCJCb3R0b20iOjB9LCJCYWNrZ3JvdW5kIjp7IiRpZCI6IjE0NSIsIkNvbG9yIjp7IiRpZCI6IjE0NiIsIkEiOjEyNywiUiI6OTEsIkciOjE1NSwiQiI6MjEzfX0sIklzVmlzaWJsZSI6ZmFsc2UsIldpZHRoIjowLjAsIkhlaWdodCI6MC4wLCJCb3JkZXJTdHlsZSI6eyIkaWQiOiIxNDciLCJMaW5lQ29sb3IiOnsiJGlkIjoiMTQ4IiwiJHR5cGUiOiJOTFJFLkNvbW1vbi5Eb20uU29saWRDb2xvckJydXNoLCBOTFJFLkNvbW1vbiIsIkNvbG9yIjp7IiRpZCI6IjE0OSIsIkEiOjI1NSwiUiI6MjU1LCJHIjowLCJCIjowfX0sIkxpbmVXZWlnaHQiOjAuMCwiTGluZVR5cGUiOjAsIlBhcmVudFN0eWxlIjpudWxsfSwiUGFyZW50U3R5bGUiOm51bGx9LCJNYXJnaW4iOnsiJGlkIjoiMTUwIiwiVG9wIjowLCJMZWZ0IjowLCJSaWdodCI6MCwiQm90dG9tIjowfSwiUGFkZGluZyI6eyIkaWQiOiIxNTEiLCJUb3AiOjAsIkxlZnQiOjAsIlJpZ2h0IjowLCJCb3R0b20iOjB9LCJCYWNrZ3JvdW5kIjpudWxsLCJJc1Zpc2libGUiOnRydWUsIldpZHRoIjowLjAsIkhlaWdodCI6MC4wLCJCb3JkZXJTdHlsZSI6bnVsbCwiUGFyZW50U3R5bGUiOm51bGx9LCJCYWNrZ3JvdW5kU3R5bGUiOnsiJGlkIjoiMTUyIiwiTWFyZ2luIjp7IiRpZCI6IjE1MyIsIlRvcCI6MCwiTGVmdCI6MCwiUmlnaHQiOjAsIkJvdHRvbSI6MH0sIlBhZGRpbmciOnsiJGlkIjoiMTU0IiwiVG9wIjowLCJMZWZ0IjowLCJSaWdodCI6MCwiQm90dG9tIjowfSwiQmFja2dyb3VuZCI6eyIkaWQiOiIxNTUiLCJDb2xvciI6eyIkaWQiOiIxNTYiLCJBIjozOCwiUiI6OTEsIkciOjE1NSwiQiI6MjEzfX0sIklzVmlzaWJsZSI6dHJ1ZSwiV2lkdGgiOjAuMCwiSGVpZ2h0IjowLjAsIkJvcmRlclN0eWxlIjp7IiRpZCI6IjE1NyIsIkxpbmVDb2xvciI6eyIkaWQiOiIxNTgiLCIkdHlwZSI6Ik5MUkUuQ29tbW9uLkRvbS5Tb2xpZENvbG9yQnJ1c2gsIE5MUkUuQ29tbW9uIiwiQ29sb3IiOnsiJGlkIjoiMTU5IiwiQSI6MjU1LCJSIjoyNTUsIkciOjAsIkIiOjB9fSwiTGluZVdlaWdodCI6MC4wLCJMaW5lVHlwZSI6MCwiUGFyZW50U3R5bGUiOm51bGx9LCJQYXJlbnRTdHlsZSI6bnVsbH0sIklzQWJvdmVUaW1lYmFuZCI6ZmFsc2UsIk1hcmdpbiI6eyIkaWQiOiIxNjAiLCJUb3AiOjAsIkxlZnQiOjAsIlJpZ2h0IjowLCJCb3R0b20iOjB9LCJQYWRkaW5nIjp7IiRpZCI6IjE2MSIsIlRvcCI6MCwiTGVmdCI6MCwiUmlnaHQiOjAsIkJvdHRvbSI6MH0sIklzVmlzaWJsZSI6dHJ1ZSwiV2lkdGgiOjAuMCwiSGVpZ2h0IjowLjAsIkJvcmRlclN0eWxlIjpudWxsLCJQYXJlbnRTdHlsZSI6bnVsbH19LCJTY2FsZSI6eyIkaWQiOiIxNjIiLCJTdGFydERhdGUiOiIwMDAxLTAxLTAxVDAwOjAwOjAwIiwiRW5kRGF0ZSI6IjIwMjEtMDEtMDhUMjM6NTk6MDAiLCJGb3JtYXQiOiJNTU0iLCJUeXBlIjoyLCJBdXRvRGF0ZVJhbmdlIjp0cnVlLCJXb3JraW5nRGF5cyI6MzEsIlRvZGF5TWFya2VyVGV4dCI6IlRvZGF5IiwiQXV0b1NjYWxlVHlwZSI6dHJ1ZX0sIk1pbGVzdG9uZXMiOltdLCJUYXNrcyI6W10sIlN3aW1sYW5lcyI6W3siJGlkIjoiMTYzIiwiSWQiOiI3YTE2ZWUyNS1lYzA2LTRhZTgtYTZmNC0zYWYzM2U3ODAzNzEiLCJJbmRleCI6MCwiSGVhZGVyVGV4dCI6IkludHJvIHRvIEFFUyBQUiBQcm9jZXNzIiwiU3R5bGUiOnsiJGlkIjoiMTY0IiwiSGVhZGVyU3R5bGUiOnsiJGlkIjoiMTY1IiwiVGV4dFN0eWxlIjp7IiRpZCI6IjE2NiIsIkZvbnRTZXR0aW5ncyI6eyIkaWQiOiIxNjciLCJGb250U2l6ZSI6MTIsIkZvbnROYW1lIjoiQ2FsaWJyaSIsIklzQm9sZCI6ZmFsc2UsIklzSXRhbGljIjpmYWxzZSwiSXNVbmRlcmxpbmVkIjpmYWxzZSwiUGFyZW50U3R5bGUiOm51bGx9LCJBdXRvU2l6ZSI6MCwiRm9yZWdyb3VuZCI6eyIkaWQiOiIxNjgiLCJDb2xvciI6eyIkaWQiOiIxNjkiLCJBIjoyNTUsIlIiOjIyLCJHIjoyOCwiQiI6MzV9fSwiTWF4V2lkdGgiOjAuMCwiTWF4SGVpZ2h0IjowLjAsIlNtYXJ0Rm9yZWdyb3VuZElzQWN0aXZlIjpmYWxzZSwiSG9yaXpvbnRhbEFsaWdubWVudCI6MCwiVmVydGljYWxBbGlnbm1lbnQiOjAsIlNtYXJ0Rm9yZWdyb3VuZCI6bnVsbCwiQmFja2dyb3VuZEZpbGxUeXBlIjowLCJNYXJnaW4iOnsiJGlkIjoiMTcwIiwiVG9wIjowLCJMZWZ0IjowLCJSaWdodCI6MCwiQm90dG9tIjowfSwiUGFkZGluZyI6eyIkaWQiOiIxNzEiLCJUb3AiOjAsIkxlZnQiOjAsIlJpZ2h0IjowLCJCb3R0b20iOjB9LCJCYWNrZ3JvdW5kIjpudWxsLCJJc1Zpc2libGUiOmZhbHNlLCJXaWR0aCI6MC4wLCJIZWlnaHQiOjAuMCwiQm9yZGVyU3R5bGUiOm51bGwsIlBhcmVudFN0eWxlIjpudWxsfSwiUmVjdGFuZ2xlU3R5bGUiOnsiJGlkIjoiMTcyIiwiTWFyZ2luIjp7IiRpZCI6IjE3MyIsIlRvcCI6MCwiTGVmdCI6MCwiUmlnaHQiOjAsIkJvdHRvbSI6MH0sIlBhZGRpbmciOnsiJGlkIjoiMTc0IiwiVG9wIjowLCJMZWZ0IjowLCJSaWdodCI6MCwiQm90dG9tIjowfSwiQmFja2dyb3VuZCI6eyIkaWQiOiIxNzUiLCJDb2xvciI6eyIkaWQiOiIxNzYiLCJBIjoxMjcsIlIiOjY4LCJHIjo4NCwiQiI6MTA2fX0sIklzVmlzaWJsZSI6ZmFsc2UsIldpZHRoIjowLjAsIkhlaWdodCI6MC4wLCJCb3JkZXJTdHlsZSI6eyIkaWQiOiIxNzciLCJMaW5lQ29sb3IiOnsiJGlkIjoiMTc4IiwiJHR5cGUiOiJOTFJFLkNvbW1vbi5Eb20uU29saWRDb2xvckJydXNoLCBOTFJFLkNvbW1vbiIsIkNvbG9yIjp7IiRpZCI6IjE3OSIsIkEiOjI1NSwiUiI6MjIsIkciOjI4LCJCIjozNX19LCJMaW5lV2VpZ2h0IjowLjAsIkxpbmVUeXBlIjowLCJQYXJlbnRTdHlsZSI6bnVsbH0sIlBhcmVudFN0eWxlIjpudWxsfSwiTWFyZ2luIjp7IiRpZCI6IjE4MCIsIlRvcCI6MCwiTGVmdCI6MCwiUmlnaHQiOjAsIkJvdHRvbSI6MH0sIlBhZGRpbmciOnsiJGlkIjoiMTgxIiwiVG9wIjowLCJMZWZ0IjowLCJSaWdodCI6MCwiQm90dG9tIjowfSwiQmFja2dyb3VuZCI6bnVsbCwiSXNWaXNpYmxlIjp0cnVlLCJXaWR0aCI6MC4wLCJIZWlnaHQiOjAuMCwiQm9yZGVyU3R5bGUiOm51bGwsIlBhcmVudFN0eWxlIjpudWxsfSwiQmFja2dyb3VuZFN0eWxlIjp7IiRpZCI6IjE4MiIsIk1hcmdpbiI6eyIkaWQiOiIxODMiLCJUb3AiOjAsIkxlZnQiOjAsIlJpZ2h0IjowLCJCb3R0b20iOjB9LCJQYWRkaW5nIjp7IiRpZCI6IjE4NCIsIlRvcCI6MCwiTGVmdCI6MCwiUmlnaHQiOjAsIkJvdHRvbSI6MH0sIkJhY2tncm91bmQiOnsiJGlkIjoiMTg1IiwiQ29sb3IiOnsiJGlkIjoiMTg2IiwiQSI6MzgsIlIiOjY4LCJHIjo4NCwiQiI6MTA2fX0sIklzVmlzaWJsZSI6dHJ1ZSwiV2lkdGgiOjAuMCwiSGVpZ2h0IjowLjAsIkJvcmRlclN0eWxlIjp7IiRpZCI6IjE4NyIsIkxpbmVDb2xvciI6eyIkaWQiOiIxODgiLCIkdHlwZSI6Ik5MUkUuQ29tbW9uLkRvbS5Tb2xpZENvbG9yQnJ1c2gsIE5MUkUuQ29tbW9uIiwiQ29sb3IiOnsiJGlkIjoiMTg5IiwiQSI6MjU1LCJSIjoyMiwiRyI6MjgsIkIiOjM1fX0sIkxpbmVXZWlnaHQiOjAuMCwiTGluZVR5cGUiOjAsIlBhcmVudFN0eWxlIjpudWxsfSwiUGFyZW50U3R5bGUiOm51bGx9LCJJc0Fib3ZlVGltZWJhbmQiOmZhbHNlLCJNYXJnaW4iOnsiJGlkIjoiMTkwIiwiVG9wIjowLCJMZWZ0IjowLCJSaWdodCI6MCwiQm90dG9tIjowfSwiUGFkZGluZyI6eyIkaWQiOiIxOTEiLCJUb3AiOjAsIkxlZnQiOjAsIlJpZ2h0IjowLCJCb3R0b20iOjB9LCJJc1Zpc2libGUiOnRydWUsIldpZHRoIjowLjAsIkhlaWdodCI6MC4wLCJCb3JkZXJTdHlsZSI6bnVsbCwiUGFyZW50U3R5bGUiOm51bGx9LCJUYXNrcyI6W3siJGlkIjoiMTkyIiwiX2F0dGFjaGVkTWlsZXN0b25lcyI6W10sIlRhc2tEZWZpbml0aW9uIjp7IiRpZCI6IjE5MyIsIkdyb3VwTmFtZSI6bnVsbCwiU3RhcnREYXRlIjoiMjAyMC0wOC0wMVQyMzo1OTowMFoiLCJFbmREYXRlIjoiMjAyMC0wOS0wMVQyMzo1OTowMFoiLCJQZXJjZW50YWdlQ29tcGxldGUiOm51bGwsIlN0eWxlIjp7IiRpZCI6IjE5NCIsIlNoYXBlIjowLCJTaGFwZVRoaWNrbmVzcyI6MCwiRHVyYXRpb25Gb3JtYXQiOjAsIkluY2x1ZGVOb25Xb3JraW5nRGF5c0luRHVyYXRpb24iOmZhbHNlLCJQZXJjZW50YWdlQ29tcGxldGVTdHlsZSI6eyIkaWQiOiIxOTUiLCJGb250U2V0dGluZ3MiOnsiJGlkIjoiMTk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xOTciLCJMaW5lQ29sb3IiOm51bGwsIkxpbmVXZWlnaHQiOjAuMCwiTGluZVR5cGUiOjAsIlBhcmVudFN0eWxlIjpudWxsfSwiUGFyZW50U3R5bGUiOm51bGx9LCJEdXJhdGlvblN0eWxlIjp7IiRpZCI6IjE5OCIsIkZvbnRTZXR0aW5ncyI6eyIkaWQiOiIxOTk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IwMCIsIkxpbmVDb2xvciI6bnVsbCwiTGluZVdlaWdodCI6MC4wLCJMaW5lVHlwZSI6MCwiUGFyZW50U3R5bGUiOm51bGx9LCJQYXJlbnRTdHlsZSI6bnVsbH0sIkhvcml6b250YWxDb25uZWN0b3JTdHlsZSI6eyIkaWQiOiIyMDEiLCJMaW5lQ29sb3IiOnsiJHJlZiI6Ijk4In0sIkxpbmVXZWlnaHQiOjEuMCwiTGluZVR5cGUiOjAsIlBhcmVudFN0eWxlIjpudWxsfSwiVmVydGljYWxDb25uZWN0b3JTdHlsZSI6eyIkaWQiOiIyMDIiLCJMaW5lQ29sb3IiOnsiJHJlZiI6IjEwMSJ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nRydWUsIlBlcmNlbnRhZ2VDb21wbGV0ZVNoYXBlT3BhY2l0eSI6MzUsIlNoYXBlU3R5bGUiOnsiJGlkIjoiMjAzIiwiTWFyZ2luIjp7IiRyZWYiOiIxMDQifSwiUGFkZGluZyI6eyIkcmVmIjoiMTA1In0sIkJhY2tncm91bmQiOnsiJGlkIjoiMjA0IiwiQ29sb3IiOnsiJGlkIjoiMjA1IiwiQSI6MjU1LCJSIjo2OCwiRyI6MTE0LCJCIjoxOTZ9fSwiSXNWaXNpYmxlIjp0cnVlLCJXaWR0aCI6MC4wLCJIZWlnaHQiOjEwLjAsIkJvcmRlclN0eWxlIjp7IiRpZCI6IjIwNiIsIkxpbmVDb2xvciI6eyIkcmVmIjoiMTA5In0sIkxpbmVXZWlnaHQiOjAuMCwiTGluZVR5cGUiOjAsIlBhcmVudFN0eWxlIjpudWxsfSwiUGFyZW50U3R5bGUiOm51bGx9LCJUaXRsZVN0eWxlIjp7IiRpZCI6IjIwNyIsIkZvbnRTZXR0aW5ncyI6eyIkaWQiOiIyMDg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IwOSIsIkxpbmVDb2xvciI6bnVsbCwiTGluZVdlaWdodCI6MC4wLCJMaW5lVHlwZSI6MCwiUGFyZW50U3R5bGUiOm51bGx9LCJQYXJlbnRTdHlsZSI6bnVsbH0sIkRhdGVTdHlsZSI6eyIkaWQiOiIyMTAiLCJGb250U2V0dGluZ3MiOnsiJGlkIjoiMjEx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y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jEyIiwiTGluZUNvbG9yIjpudWxsLCJMaW5lV2VpZ2h0IjowLjAsIkxpbmVUeXBlIjowLCJQYXJlbnRTdHlsZSI6bnVsbH0sIlBhcmVudFN0eWxlIjpudWxsfSwiRGF0ZUZvcm1hdCI6eyIkcmVmIjoiMTI1In0sIklzVmlzaWJsZSI6dHJ1ZSwiUGFyZW50U3R5bGUiOm51bGx9LCJJbmRleCI6MSwiU21hcnREdXJhdGlvbkFjdGl2YXRlZCI6ZmFsc2UsIkRhdGVGb3JtYXQiOnsiJHJlZiI6IjEyNSJ9LCJJZCI6IjZlNDljZDk1LTlkNmMtNGE2MC1iODViLTNkNTU5NjFiODVlNyIsIkltcG9ydElkIjpudWxsLCJUaXRsZSI6IkZpbmFsaXphdGlvbiBvZiBQcm9jZXNzIiwiTm90ZSI6bnVsbCwiSHlwZXJsaW5rIjp7IiRpZCI6IjIxMyIsIkFkZHJlc3MiOiIiLCJTdWJBZGRyZXNzIjoiIn0sIklzQ2hhbmdlZCI6ZmFsc2UsIklzTmV3IjpmYWxzZX0sIkluZGV4IjowfV0sIk1pbGVzdG9uZXMiOlt7IiRpZCI6IjIxNCIsIklkIjoiZjU3MmRkZTUtNTcwZC00NjgxLTgyY2ItZDE0ZmJlZTNkOGUyIiwiSW5kZXgiOjIsIkdyb3VwSWQiOm51bGwsIlRpdGxlIjoiSW50cm9kdWN0aW9uIG9mIFJlZGVzaWduZWQgUHJvY2VzcyB0byBBRVMgVW5pdCBMZWFkZXJzIiwiRGF0ZVRpbWUiOiIyMDIwLTA5LTAzVDIzOjU5OjAwWiIsIlBlcmNlbnRhZ2VDb21wbGV0ZSI6bnVsbCwiTm90ZSI6bnVsbCwiU3R5bGUiOnsiJGlkIjoiMjE1IiwiVGl0bGVQb3NpdGlvbiI6IkxlZnQiLCJEYXRlUG9zaXRpb24iOiJMZWZ0IiwiU2hhcGVUeXBlIjoxOSwiU2hhcGVTaXplIjoxLCJTaGFwZVN0eWxlIjp7IiRpZCI6IjIxNiIsIk1hcmdpbiI6eyIkaWQiOiIyMTciLCJUb3AiOjAsIkxlZnQiOjAsIlJpZ2h0IjowLCJCb3R0b20iOjB9LCJQYWRkaW5nIjp7IiRpZCI6IjIxOCIsIlRvcCI6MCwiTGVmdCI6MCwiUmlnaHQiOjAsIkJvdHRvbSI6MH0sIkJhY2tncm91bmQiOnsiJGlkIjoiMjE5IiwiQ29sb3IiOnsiJGlkIjoiMjIwIiwiQSI6MjU1LCJSIjo2OCwiRyI6MTE0LCJCIjoxOTZ9fSwiSXNWaXNpYmxlIjp0cnVlLCJXaWR0aCI6MTMuMCwiSGVpZ2h0IjoxMy4wLCJCb3JkZXJTdHlsZSI6eyIkaWQiOiIyMjEiLCJMaW5lQ29sb3IiOnsiJGlkIjoiMjIyIiwiJHR5cGUiOiJOTFJFLkNvbW1vbi5Eb20uU29saWRDb2xvckJydXNoLCBOTFJFLkNvbW1vbiIsIkNvbG9yIjp7IiRpZCI6IjIyMyIsIkEiOjI1NSwiUiI6MjU1LCJHIjowLCJCIjowfX0sIkxpbmVXZWlnaHQiOjAuMCwiTGluZVR5cGUiOjAsIlBhcmVudFN0eWxlIjpudWxsfSwiUGFyZW50U3R5bGUiOm51bGx9LCJUaXRsZVN0eWxlIjp7IiRpZCI6IjIyNCIsIkZvbnRTZXR0aW5ncyI6eyIkaWQiOiIyMjUiLCJGb250U2l6ZSI6MTEsIkZvbnROYW1lIjoiQ2FsaWJyaSIsIklzQm9sZCI6dHJ1ZSwiSXNJdGFsaWMiOmZhbHNlLCJJc1VuZGVybGluZWQiOmZhbHNlLCJQYXJlbnRTdHlsZSI6bnVsbH0sIkF1dG9TaXplIjoyLCJGb3JlZ3JvdW5kIjp7IiRpZCI6IjIyNiIsIkNvbG9yIjp7IiRpZCI6IjIyNyIsIkEiOjI1NSwiUiI6MCwiRyI6MCwiQiI6MH19LCJNYXhXaWR0aCI6OTAuMCwiTWF4SGVpZ2h0IjoiSW5maW5pdHkiLCJTbWFydEZvcmVncm91bmRJc0FjdGl2ZSI6ZmFsc2UsIkhvcml6b250YWxBbGlnbm1lbnQiOjIsIlZlcnRpY2FsQWxpZ25tZW50IjowLCJTbWFydEZvcmVncm91bmQiOm51bGwsIkJhY2tncm91bmRGaWxsVHlwZSI6MCwiTWFyZ2luIjp7IiRpZCI6IjIyOCIsIlRvcCI6MCwiTGVmdCI6MCwiUmlnaHQiOjAsIkJvdHRvbSI6MH0sIlBhZGRpbmciOnsiJGlkIjoiMjI5IiwiVG9wIjowLCJMZWZ0IjowLCJSaWdodCI6MCwiQm90dG9tIjowfSwiQmFja2dyb3VuZCI6eyIkaWQiOiIyMzAiLCJDb2xvciI6eyIkaWQiOiIyMzEiLCJBIjowLCJSIjoyNTUsIkciOjI1NSwiQiI6MjU1fX0sIklzVmlzaWJsZSI6dHJ1ZSwiV2lkdGgiOjAuMCwiSGVpZ2h0IjowLjAsIkJvcmRlclN0eWxlIjpudWxsLCJQYXJlbnRTdHlsZSI6bnVsbH0sIkRhdGVTdHlsZSI6eyIkaWQiOiIyMzIiLCJGb250U2V0dGluZ3MiOnsiJGlkIjoiMjMzIiwiRm9udFNpemUiOjEwLCJGb250TmFtZSI6IkNhbGlicmkiLCJJc0JvbGQiOmZhbHNlLCJJc0l0YWxpYyI6ZmFsc2UsIklzVW5kZXJsaW5lZCI6ZmFsc2UsIlBhcmVudFN0eWxlIjpudWxsfSwiQXV0b1NpemUiOjAsIkZvcmVncm91bmQiOnsiJGlkIjoiMjM0IiwiQ29sb3IiOnsiJGlkIjoiMjM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yMzYiLCJUb3AiOjAsIkxlZnQiOjAsIlJpZ2h0IjowLCJCb3R0b20iOjB9LCJQYWRkaW5nIjp7IiRpZCI6IjIzNyIsIlRvcCI6MCwiTGVmdCI6MCwiUmlnaHQiOjAsIkJvdHRvbSI6MH0sIkJhY2tncm91bmQiOnsiJGlkIjoiMjM4IiwiQ29sb3IiOnsiJGlkIjoiMjM5IiwiQSI6MCwiUiI6MjU1LCJHIjoyNTUsIkIiOjI1NX19LCJJc1Zpc2libGUiOnRydWUsIldpZHRoIjowLjAsIkhlaWdodCI6MC4wLCJCb3JkZXJTdHlsZSI6bnVsbCwiUGFyZW50U3R5bGUiOm51bGx9LCJEYXRlRm9ybWF0Ijp7IiRpZCI6IjI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h5cGVybGluayI6eyIkaWQiOiIyNDEiLCJBZGRyZXNzIjoiIiwiU3ViQWRkcmVzcyI6IiJ9LCJJbXBvcnRJZCI6IiJ9LHsiJGlkIjoiMjQyIiwiSWQiOiIyNmY3OThlYi1iNGQ2LTQyMzEtYjRkMi0wZjFkMDg4NmU2NDMiLCJJbmRleCI6MywiR3JvdXBJZCI6bnVsbCwiVGl0bGUiOiJBRVMgUHIgUHJvY2VzcyBXZWJpbmFyIHRvIENvbGxlZ2UiLCJEYXRlVGltZSI6IjIwMjAtMDktMjJUMjM6NTk6MDBaIiwiUGVyY2VudGFnZUNvbXBsZXRlIjpudWxsLCJOb3RlIjpudWxsLCJTdHlsZSI6eyIkaWQiOiIyNDMiLCJUaXRsZVBvc2l0aW9uIjoiTGVmdCIsIkRhdGVQb3NpdGlvbiI6IkxlZnQiLCJTaGFwZVR5cGUiOjE5LCJTaGFwZVNpemUiOjEsIlNoYXBlU3R5bGUiOnsiJGlkIjoiMjQ0IiwiTWFyZ2luIjp7IiRyZWYiOiIyMTcifSwiUGFkZGluZyI6eyIkcmVmIjoiMjE4In0sIkJhY2tncm91bmQiOnsiJGlkIjoiMjQ1IiwiQ29sb3IiOnsiJGlkIjoiMjQ2IiwiQSI6MjU1LCJSIjo2OCwiRyI6MTE0LCJCIjoxOTZ9fSwiSXNWaXNpYmxlIjp0cnVlLCJXaWR0aCI6MTMuMCwiSGVpZ2h0IjoxMy4wLCJCb3JkZXJTdHlsZSI6eyIkaWQiOiIyNDciLCJMaW5lQ29sb3IiOnsiJGlkIjoiMjQ4IiwiJHR5cGUiOiJOTFJFLkNvbW1vbi5Eb20uU29saWRDb2xvckJydXNoLCBOTFJFLkNvbW1vbiIsIkNvbG9yIjp7IiRpZCI6IjI0OSIsIkEiOjI1NSwiUiI6MjU1LCJHIjowLCJCIjowfX0sIkxpbmVXZWlnaHQiOjAuMCwiTGluZVR5cGUiOjAsIlBhcmVudFN0eWxlIjpudWxsfSwiUGFyZW50U3R5bGUiOm51bGx9LCJUaXRsZVN0eWxlIjp7IiRpZCI6IjI1MCIsIkZvbnRTZXR0aW5ncyI6eyIkaWQiOiIyNTEiLCJGb250U2l6ZSI6MTEsIkZvbnROYW1lIjoiQ2FsaWJyaSIsIklzQm9sZCI6dHJ1ZSwiSXNJdGFsaWMiOmZhbHNlLCJJc1VuZGVybGluZWQiOmZhbHNlLCJQYXJlbnRTdHlsZSI6bnVsbH0sIkF1dG9TaXplIjowLCJGb3JlZ3JvdW5kIjp7IiRpZCI6IjI1MiIsIkNvbG9yIjp7IiRpZCI6IjI1MyIsIkEiOjI1NSwiUiI6MCwiRyI6MCwiQiI6MH19LCJNYXhXaWR0aCI6MjAwLjAsIk1heEhlaWdodCI6IkluZmluaXR5IiwiU21hcnRGb3JlZ3JvdW5kSXNBY3RpdmUiOmZhbHNlLCJIb3Jpem9udGFsQWxpZ25tZW50IjoyLCJWZXJ0aWNhbEFsaWdubWVudCI6MCwiU21hcnRGb3JlZ3JvdW5kIjpudWxsLCJCYWNrZ3JvdW5kRmlsbFR5cGUiOjAsIk1hcmdpbiI6eyIkcmVmIjoiMjI4In0sIlBhZGRpbmciOnsiJHJlZiI6IjIyOSJ9LCJCYWNrZ3JvdW5kIjp7IiRpZCI6IjI1NCIsIkNvbG9yIjp7IiRpZCI6IjI1NSIsIkEiOjAsIlIiOjI1NSwiRyI6MjU1LCJCIjoyNTV9fSwiSXNWaXNpYmxlIjp0cnVlLCJXaWR0aCI6MC4wLCJIZWlnaHQiOjAuMCwiQm9yZGVyU3R5bGUiOm51bGwsIlBhcmVudFN0eWxlIjpudWxsfSwiRGF0ZVN0eWxlIjp7IiRpZCI6IjI1NiIsIkZvbnRTZXR0aW5ncyI6eyIkaWQiOiIyNTciLCJGb250U2l6ZSI6MTAsIkZvbnROYW1lIjoiQ2FsaWJyaSIsIklzQm9sZCI6ZmFsc2UsIklzSXRhbGljIjpmYWxzZSwiSXNVbmRlcmxpbmVkIjpmYWxzZSwiUGFyZW50U3R5bGUiOm51bGx9LCJBdXRvU2l6ZSI6MCwiRm9yZWdyb3VuZCI6eyIkaWQiOiIyNTgiLCJDb2xvciI6eyIkaWQiOiIyNT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yMzYifSwiUGFkZGluZyI6eyIkcmVmIjoiMjM3In0sIkJhY2tncm91bmQiOnsiJGlkIjoiMjYwIiwiQ29sb3IiOnsiJGlkIjoiMjYxIiwiQSI6MCwiUiI6MjU1LCJHIjoyNTUsIkIiOjI1NX19LCJJc1Zpc2libGUiOnRydWUsIldpZHRoIjowLjAsIkhlaWdodCI6MC4wLCJCb3JkZXJTdHlsZSI6bnVsbCwiUGFyZW50U3R5bGUiOm51bGx9LCJEYXRlRm9ybWF0Ijp7IiRpZCI6IjI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h5cGVybGluayI6eyIkaWQiOiIyNjMiLCJBZGRyZXNzIjoiIiwiU3ViQWRkcmVzcyI6IiJ9LCJJbXBvcnRJZCI6IiJ9XX0seyIkaWQiOiIyNjQiLCJJZCI6IjlhNzczODVhLTFhZDEtNDMxNC1hZDkxLTJmODkyNmZkZWY4ZiIsIkluZGV4Ijo0LCJIZWFkZXJUZXh0IjoiRW5nYWdlbWVudCBpbiBQcm9jZXNzIiwiU3R5bGUiOnsiJGlkIjoiMjY1IiwiSGVhZGVyU3R5bGUiOnsiJGlkIjoiMjY2IiwiVGV4dFN0eWxlIjp7IiRpZCI6IjI2NyIsIkZvbnRTZXR0aW5ncyI6eyIkaWQiOiIyNjgiLCJGb250U2l6ZSI6MTIsIkZvbnROYW1lIjoiQ2FsaWJyaSIsIklzQm9sZCI6ZmFsc2UsIklzSXRhbGljIjpmYWxzZSwiSXNVbmRlcmxpbmVkIjpmYWxzZSwiUGFyZW50U3R5bGUiOm51bGx9LCJBdXRvU2l6ZSI6MCwiRm9yZWdyb3VuZCI6eyIkaWQiOiIyNjkiLCJDb2xvciI6eyIkaWQiOiIyNzAiLCJBIjoyNTUsIlIiOjIxLCJHIjozNywiQiI6NjZ9fSwiTWF4V2lkdGgiOjAuMCwiTWF4SGVpZ2h0IjowLjAsIlNtYXJ0Rm9yZWdyb3VuZElzQWN0aXZlIjpmYWxzZSwiSG9yaXpvbnRhbEFsaWdubWVudCI6MCwiVmVydGljYWxBbGlnbm1lbnQiOjAsIlNtYXJ0Rm9yZWdyb3VuZCI6bnVsbCwiQmFja2dyb3VuZEZpbGxUeXBlIjowLCJNYXJnaW4iOnsiJHJlZiI6IjE3MCJ9LCJQYWRkaW5nIjp7IiRyZWYiOiIxNzEifSwiQmFja2dyb3VuZCI6bnVsbCwiSXNWaXNpYmxlIjpmYWxzZSwiV2lkdGgiOjAuMCwiSGVpZ2h0IjowLjAsIkJvcmRlclN0eWxlIjpudWxsLCJQYXJlbnRTdHlsZSI6bnVsbH0sIlJlY3RhbmdsZVN0eWxlIjp7IiRpZCI6IjI3MSIsIk1hcmdpbiI6eyIkcmVmIjoiMTczIn0sIlBhZGRpbmciOnsiJHJlZiI6IjE3NCJ9LCJCYWNrZ3JvdW5kIjp7IiRpZCI6IjI3MiIsIkNvbG9yIjp7IiRpZCI6IjI3MyIsIkEiOjEyNywiUiI6NjgsIkciOjExNCwiQiI6MTk2fX0sIklzVmlzaWJsZSI6ZmFsc2UsIldpZHRoIjowLjAsIkhlaWdodCI6MC4wLCJCb3JkZXJTdHlsZSI6eyIkaWQiOiIyNzQiLCJMaW5lQ29sb3IiOnsiJGlkIjoiMjc1IiwiJHR5cGUiOiJOTFJFLkNvbW1vbi5Eb20uU29saWRDb2xvckJydXNoLCBOTFJFLkNvbW1vbiIsIkNvbG9yIjp7IiRpZCI6IjI3NiIsIkEiOjI1NSwiUiI6MjEsIkciOjM3LCJCIjo2Nn19LCJMaW5lV2VpZ2h0IjowLjAsIkxpbmVUeXBlIjowLCJQYXJlbnRTdHlsZSI6bnVsbH0sIlBhcmVudFN0eWxlIjpudWxsfSwiTWFyZ2luIjp7IiRyZWYiOiIxODAifSwiUGFkZGluZyI6eyIkcmVmIjoiMTgxIn0sIkJhY2tncm91bmQiOm51bGwsIklzVmlzaWJsZSI6dHJ1ZSwiV2lkdGgiOjAuMCwiSGVpZ2h0IjowLjAsIkJvcmRlclN0eWxlIjpudWxsLCJQYXJlbnRTdHlsZSI6bnVsbH0sIkJhY2tncm91bmRTdHlsZSI6eyIkaWQiOiIyNzciLCJNYXJnaW4iOnsiJHJlZiI6IjE4MyJ9LCJQYWRkaW5nIjp7IiRyZWYiOiIxODQifSwiQmFja2dyb3VuZCI6eyIkaWQiOiIyNzgiLCJDb2xvciI6eyIkaWQiOiIyNzkiLCJBIjozOCwiUiI6NjgsIkciOjExNCwiQiI6MTk2fX0sIklzVmlzaWJsZSI6dHJ1ZSwiV2lkdGgiOjAuMCwiSGVpZ2h0IjowLjAsIkJvcmRlclN0eWxlIjp7IiRpZCI6IjI4MCIsIkxpbmVDb2xvciI6eyIkaWQiOiIyODEiLCIkdHlwZSI6Ik5MUkUuQ29tbW9uLkRvbS5Tb2xpZENvbG9yQnJ1c2gsIE5MUkUuQ29tbW9uIiwiQ29sb3IiOnsiJGlkIjoiMjgyIiwiQSI6MjU1LCJSIjoyMSwiRyI6MzcsIkIiOjY2fX0sIkxpbmVXZWlnaHQiOjAuMCwiTGluZVR5cGUiOjAsIlBhcmVudFN0eWxlIjpudWxsfSwiUGFyZW50U3R5bGUiOm51bGx9LCJJc0Fib3ZlVGltZWJhbmQiOmZhbHNlLCJNYXJnaW4iOnsiJHJlZiI6IjE5MCJ9LCJQYWRkaW5nIjp7IiRyZWYiOiIxOTEifSwiSXNWaXNpYmxlIjp0cnVlLCJXaWR0aCI6MC4wLCJIZWlnaHQiOjAuMCwiQm9yZGVyU3R5bGUiOm51bGwsIlBhcmVudFN0eWxlIjpudWxsfSwiVGFza3MiOlt7IiRpZCI6IjI4MyIsIl9hdHRhY2hlZE1pbGVzdG9uZXMiOltdLCJUYXNrRGVmaW5pdGlvbiI6eyIkaWQiOiIyODQiLCJHcm91cE5hbWUiOm51bGwsIlN0YXJ0RGF0ZSI6IjIwMjAtMDktMjlUMjM6NTk6MDBaIiwiRW5kRGF0ZSI6IjIwMjAtMTEtMDRUMjM6NTk6MDBaIiwiUGVyY2VudGFnZUNvbXBsZXRlIjpudWxsLCJTdHlsZSI6eyIkaWQiOiIyODUiLCJTaGFwZSI6MCwiU2hhcGVUaGlja25lc3MiOjEsIkR1cmF0aW9uRm9ybWF0IjowLCJJbmNsdWRlTm9uV29ya2luZ0RheXNJbkR1cmF0aW9uIjpmYWxzZSwiUGVyY2VudGFnZUNvbXBsZXRlU3R5bGUiOnsiJGlkIjoiMjg2IiwiRm9udFNldHRpbmdzIjp7IiRpZCI6IjI4Ny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yODgiLCJUb3AiOjAsIkxlZnQiOjAsIlJpZ2h0IjowLCJCb3R0b20iOjB9LCJQYWRkaW5nIjp7IiRpZCI6IjI4OSIsIlRvcCI6MCwiTGVmdCI6MCwiUmlnaHQiOjAsIkJvdHRvbSI6MH0sIkJhY2tncm91bmQiOnsiJGlkIjoiMjkwIiwiQ29sb3IiOnsiJGlkIjoiMjkxIiwiQSI6ODksIlIiOjAsIkciOjAsIkIiOjB9fSwiSXNWaXNpYmxlIjp0cnVlLCJXaWR0aCI6MC4wLCJIZWlnaHQiOjAuMCwiQm9yZGVyU3R5bGUiOnsiJGlkIjoiMjkyIiwiTGluZUNvbG9yIjpudWxsLCJMaW5lV2VpZ2h0IjowLjAsIkxpbmVUeXBlIjowLCJQYXJlbnRTdHlsZSI6bnVsbH0sIlBhcmVudFN0eWxlIjpudWxsfSwiRHVyYXRpb25TdHlsZSI6eyIkaWQiOiIyOTMiLCJGb250U2V0dGluZ3MiOnsiJGlkIjoiMjk0IiwiRm9udFNpemUiOjEwLCJGb250TmFtZSI6IkNhbGlicmkiLCJJc0JvbGQiOmZhbHNlLCJJc0l0YWxpYyI6ZmFsc2UsIklzVW5kZXJsaW5lZCI6ZmFsc2UsIlBhcmVudFN0eWxlIjpudWxsfSwiQXV0b1NpemUiOjAsIkZvcmVncm91bmQiOnsiJGlkIjoiMjk1IiwiQ29sb3IiOnsiJGlkIjoiMjk2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k3IiwiVG9wIjowLCJMZWZ0IjowLCJSaWdodCI6MCwiQm90dG9tIjowfSwiUGFkZGluZyI6eyIkaWQiOiIyOTgiLCJUb3AiOjAsIkxlZnQiOjAsIlJpZ2h0IjowLCJCb3R0b20iOjB9LCJCYWNrZ3JvdW5kIjp7IiRpZCI6IjI5OSIsIkNvbG9yIjp7IiRyZWYiOiIyOTEifX0sIklzVmlzaWJsZSI6dHJ1ZSwiV2lkdGgiOjAuMCwiSGVpZ2h0IjowLjAsIkJvcmRlclN0eWxlIjp7IiRpZCI6IjMwMCIsIkxpbmVDb2xvciI6bnVsbCwiTGluZVdlaWdodCI6MC4wLCJMaW5lVHlwZSI6MCwiUGFyZW50U3R5bGUiOm51bGx9LCJQYXJlbnRTdHlsZSI6bnVsbH0sIkhvcml6b250YWxDb25uZWN0b3JTdHlsZSI6eyIkaWQiOiIzMDEiLCJMaW5lQ29sb3IiOnsiJGlkIjoiMzAyIiwiJHR5cGUiOiJOTFJFLkNvbW1vbi5Eb20uU29saWRDb2xvckJydXNoLCBOTFJFLkNvbW1vbiIsIkNvbG9yIjp7IiRpZCI6IjMwMyIsIkEiOjI1NSwiUiI6MjA0LCJHIjoyMDQsIkIiOjIwNH19LCJMaW5lV2VpZ2h0IjoxLjAsIkxpbmVUeXBlIjowLCJQYXJlbnRTdHlsZSI6bnVsbH0sIlZlcnRpY2FsQ29ubmVjdG9yU3R5bGUiOnsiJGlkIjoiMzA0IiwiTGluZUNvbG9yIjp7IiRpZCI6IjMwNSIsIiR0eXBlIjoiTkxSRS5Db21tb24uRG9tLlNvbGlkQ29sb3JCcnVzaCwgTkxSRS5Db21tb24iLCJDb2xvciI6eyIkaWQiOiIzMDYiLCJBIjoyNTUsIlIiOjIwNCwiRyI6MjA0LCJCIjoyMDR9fSwiTGluZVdlaWdodCI6MC4wLCJMaW5lVHlwZSI6MCwiUGFyZW50U3R5bGUiOm51bGx9LCJNYXJnaW4iOm51bGwsIlN0YXJ0RGF0ZVBvc2l0aW9uIjo0LCJFbmREYXRlUG9zaXRpb24iOjQsIkRhdGVJc1Zpc2libGUiOnRydWUsIlRpdGxlUG9zaXRpb24iOjMsIkR1cmF0aW9uUG9zaXRpb24iOjYsIlBlcmNlbnRhZ2VDb21wbGV0ZWRQb3NpdGlvbiI6NiwiU3BhY2luZyI6NSwiSXNCZWxvd1RpbWViYW5kIjp0cnVlLCJQZXJjZW50YWdlQ29tcGxldGVTaGFwZU9wYWNpdHkiOjM1LCJTaGFwZVN0eWxlIjp7IiRpZCI6IjMwNyIsIk1hcmdpbiI6eyIkaWQiOiIzMDgiLCJUb3AiOjAsIkxlZnQiOjQsIlJpZ2h0Ijo0LCJCb3R0b20iOjB9LCJQYWRkaW5nIjp7IiRpZCI6IjMwOSIsIlRvcCI6MCwiTGVmdCI6MCwiUmlnaHQiOjAsIkJvdHRvbSI6MH0sIkJhY2tncm91bmQiOnsiJGlkIjoiMzEwIiwiQ29sb3IiOnsiJGlkIjoiMzExIiwiQSI6MjU1LCJSIjoyMzcsIkciOjEyNSwiQiI6NDl9fSwiSXNWaXNpYmxlIjp0cnVlLCJXaWR0aCI6MC4wLCJIZWlnaHQiOjE2LjAsIkJvcmRlclN0eWxlIjp7IiRpZCI6IjMxMiIsIkxpbmVDb2xvciI6eyIkaWQiOiIzMTMiLCIkdHlwZSI6Ik5MUkUuQ29tbW9uLkRvbS5Tb2xpZENvbG9yQnJ1c2gsIE5MUkUuQ29tbW9uIiwiQ29sb3IiOnsiJGlkIjoiMzE0IiwiQSI6MjU1LCJSIjoyNTUsIkciOjAsIkIiOjB9fSwiTGluZVdlaWdodCI6MC4wLCJMaW5lVHlwZSI6MCwiUGFyZW50U3R5bGUiOm51bGx9LCJQYXJlbnRTdHlsZSI6bnVsbH0sIlRpdGxlU3R5bGUiOnsiJGlkIjoiMzE1IiwiRm9udFNldHRpbmdzIjp7IiRpZCI6IjMxNiIsIkZvbnRTaXplIjoxMSwiRm9udE5hbWUiOiJDYWxpYnJpIiwiSXNCb2xkIjp0cnVlLCJJc0l0YWxpYyI6ZmFsc2UsIklzVW5kZXJsaW5lZCI6ZmFsc2UsIlBhcmVudFN0eWxlIjpudWxsfSwiQXV0b1NpemUiOjAsIkZvcmVncm91bmQiOnsiJGlkIjoiMzE3IiwiQ29sb3IiOnsiJGlkIjoiMzE4IiwiQSI6MjU1LCJSIjowLCJHIjowLCJCIjowfX0sIk1heFdpZHRoIjo5NjAuMCwiTWF4SGVpZ2h0IjoiSW5maW5pdHkiLCJTbWFydEZvcmVncm91bmRJc0FjdGl2ZSI6ZmFsc2UsIkhvcml6b250YWxBbGlnbm1lbnQiOjIsIlZlcnRpY2FsQWxpZ25tZW50IjowLCJTbWFydEZvcmVncm91bmQiOm51bGwsIkJhY2tncm91bmRGaWxsVHlwZSI6MCwiTWFyZ2luIjp7IiRpZCI6IjMxOSIsIlRvcCI6MCwiTGVmdCI6MCwiUmlnaHQiOjAsIkJvdHRvbSI6MH0sIlBhZGRpbmciOnsiJGlkIjoiMzIwIiwiVG9wIjowLCJMZWZ0IjowLCJSaWdodCI6MCwiQm90dG9tIjowfSwiQmFja2dyb3VuZCI6eyIkaWQiOiIzMjEiLCJDb2xvciI6eyIkaWQiOiIzMjIiLCJBIjowLCJSIjoyNTUsIkciOjI1NSwiQiI6MjU1fX0sIklzVmlzaWJsZSI6dHJ1ZSwiV2lkdGgiOjAuMCwiSGVpZ2h0IjowLjAsIkJvcmRlclN0eWxlIjp7IiRpZCI6IjMyMyIsIkxpbmVDb2xvciI6bnVsbCwiTGluZVdlaWdodCI6MC4wLCJMaW5lVHlwZSI6MCwiUGFyZW50U3R5bGUiOm51bGx9LCJQYXJlbnRTdHlsZSI6bnVsbH0sIkRhdGVTdHlsZSI6eyIkaWQiOiIzMjQiLCJGb250U2V0dGluZ3MiOnsiJGlkIjoiMzI1IiwiRm9udFNpemUiOjEwLCJGb250TmFtZSI6IkNhbGlicmkiLCJJc0JvbGQiOmZhbHNlLCJJc0l0YWxpYyI6ZmFsc2UsIklzVW5kZXJsaW5lZCI6ZmFsc2UsIlBhcmVudFN0eWxlIjpudWxsfSwiQXV0b1NpemUiOjAsIkZvcmVncm91bmQiOnsiJGlkIjoiMzI2IiwiQ29sb3IiOnsiJGlkIjoiMzI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jgiLCJUb3AiOjAsIkxlZnQiOjAsIlJpZ2h0IjowLCJCb3R0b20iOjB9LCJQYWRkaW5nIjp7IiRpZCI6IjMyOSIsIlRvcCI6MCwiTGVmdCI6MCwiUmlnaHQiOjAsIkJvdHRvbSI6MH0sIkJhY2tncm91bmQiOnsiJGlkIjoiMzMwIiwiQ29sb3IiOnsiJGlkIjoiMzMxIiwiQSI6MCwiUiI6MjU1LCJHIjoyNTUsIkIiOjI1NX19LCJJc1Zpc2libGUiOnRydWUsIldpZHRoIjowLjAsIkhlaWdodCI6MC4wLCJCb3JkZXJTdHlsZSI6eyIkaWQiOiIzMzIiLCJMaW5lQ29sb3IiOm51bGwsIkxpbmVXZWlnaHQiOjAuMCwiTGluZVR5cGUiOjAsIlBhcmVudFN0eWxlIjpudWxsfSwiUGFyZW50U3R5bGUiOm51bGx9LCJEYXRlRm9ybWF0Ijp7IiRpZCI6IjMz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MzMzIn0sIklkIjoiNzliZjRkNDQtYjkwMi00YzIxLTk0ODMtM2NjNTg4ZDVlYTQ0IiwiSW1wb3J0SWQiOm51bGwsIlRpdGxlIjoiUGhhc2UgMSAtIFJldmlldyBvZiBJbmZvcm1hdGlvbiBhbmQgUmVmbGVjdGlvbiIsIk5vdGUiOm51bGwsIkh5cGVybGluayI6eyIkaWQiOiIzMzQiLCJBZGRyZXNzIjoiIiwiU3ViQWRkcmVzcyI6IiJ9LCJJc0NoYW5nZWQiOmZhbHNlLCJJc05ldyI6ZmFsc2V9LCJJbmRleCI6MH0seyIkaWQiOiIzMzUiLCJfYXR0YWNoZWRNaWxlc3RvbmVzIjpbXSwiVGFza0RlZmluaXRpb24iOnsiJGlkIjoiMzM2IiwiR3JvdXBOYW1lIjpudWxsLCJTdGFydERhdGUiOiIyMDIwLTExLTA1VDIzOjU5OjAwWiIsIkVuZERhdGUiOiIyMDIwLTEyLTE4VDIzOjU5OjAwWiIsIlBlcmNlbnRhZ2VDb21wbGV0ZSI6bnVsbCwiU3R5bGUiOnsiJGlkIjoiMzM3IiwiU2hhcGUiOjAsIlNoYXBlVGhpY2tuZXNzIjoxLCJEdXJhdGlvbkZvcm1hdCI6MCwiSW5jbHVkZU5vbldvcmtpbmdEYXlzSW5EdXJhdGlvbiI6ZmFsc2UsIlBlcmNlbnRhZ2VDb21wbGV0ZVN0eWxlIjp7IiRpZCI6IjMzOCIsIkZvbnRTZXR0aW5ncyI6eyIkaWQiOiIzMzk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zQwIiwiVG9wIjowLCJMZWZ0IjowLCJSaWdodCI6MCwiQm90dG9tIjowfSwiUGFkZGluZyI6eyIkaWQiOiIzNDEiLCJUb3AiOjAsIkxlZnQiOjAsIlJpZ2h0IjowLCJCb3R0b20iOjB9LCJCYWNrZ3JvdW5kIjp7IiRpZCI6IjM0MiIsIkNvbG9yIjp7IiRpZCI6IjM0MyIsIkEiOjg5LCJSIjowLCJHIjowLCJCIjowfX0sIklzVmlzaWJsZSI6dHJ1ZSwiV2lkdGgiOjAuMCwiSGVpZ2h0IjowLjAsIkJvcmRlclN0eWxlIjp7IiRpZCI6IjM0NCIsIkxpbmVDb2xvciI6bnVsbCwiTGluZVdlaWdodCI6MC4wLCJMaW5lVHlwZSI6MCwiUGFyZW50U3R5bGUiOm51bGx9LCJQYXJlbnRTdHlsZSI6bnVsbH0sIkR1cmF0aW9uU3R5bGUiOnsiJGlkIjoiMzQ1IiwiRm9udFNldHRpbmdzIjp7IiRpZCI6IjM0NiIsIkZvbnRTaXplIjoxMCwiRm9udE5hbWUiOiJDYWxpYnJpIiwiSXNCb2xkIjpmYWxzZSwiSXNJdGFsaWMiOmZhbHNlLCJJc1VuZGVybGluZWQiOmZhbHNlLCJQYXJlbnRTdHlsZSI6bnVsbH0sIkF1dG9TaXplIjowLCJGb3JlZ3JvdW5kIjp7IiRpZCI6IjM0NyIsIkNvbG9yIjp7IiRpZCI6IjM0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0OSIsIlRvcCI6MCwiTGVmdCI6MCwiUmlnaHQiOjAsIkJvdHRvbSI6MH0sIlBhZGRpbmciOnsiJGlkIjoiMzUwIiwiVG9wIjowLCJMZWZ0IjowLCJSaWdodCI6MCwiQm90dG9tIjowfSwiQmFja2dyb3VuZCI6eyIkaWQiOiIzNTEiLCJDb2xvciI6eyIkcmVmIjoiMzQzIn19LCJJc1Zpc2libGUiOnRydWUsIldpZHRoIjowLjAsIkhlaWdodCI6MC4wLCJCb3JkZXJTdHlsZSI6eyIkaWQiOiIzNTIiLCJMaW5lQ29sb3IiOm51bGwsIkxpbmVXZWlnaHQiOjAuMCwiTGluZVR5cGUiOjAsIlBhcmVudFN0eWxlIjpudWxsfSwiUGFyZW50U3R5bGUiOm51bGx9LCJIb3Jpem9udGFsQ29ubmVjdG9yU3R5bGUiOnsiJGlkIjoiMzUzIiwiTGluZUNvbG9yIjp7IiRpZCI6IjM1NCIsIiR0eXBlIjoiTkxSRS5Db21tb24uRG9tLlNvbGlkQ29sb3JCcnVzaCwgTkxSRS5Db21tb24iLCJDb2xvciI6eyIkaWQiOiIzNTUiLCJBIjoyNTUsIlIiOjIwNCwiRyI6MjA0LCJCIjoyMDR9fSwiTGluZVdlaWdodCI6MS4wLCJMaW5lVHlwZSI6MCwiUGFyZW50U3R5bGUiOm51bGx9LCJWZXJ0aWNhbENvbm5lY3RvclN0eWxlIjp7IiRpZCI6IjM1NiIsIkxpbmVDb2xvciI6eyIkaWQiOiIzNTciLCIkdHlwZSI6Ik5MUkUuQ29tbW9uLkRvbS5Tb2xpZENvbG9yQnJ1c2gsIE5MUkUuQ29tbW9uIiwiQ29sb3IiOnsiJGlkIjoiMzU4IiwiQSI6MjU1LCJSIjoyMDQsIkciOjIwNCwiQiI6MjA0fX0sIkxpbmVXZWlnaHQiOjA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zNTkiLCJNYXJnaW4iOnsiJGlkIjoiMzYwIiwiVG9wIjowLCJMZWZ0Ijo0LCJSaWdodCI6NCwiQm90dG9tIjowfSwiUGFkZGluZyI6eyIkaWQiOiIzNjEiLCJUb3AiOjAsIkxlZnQiOjAsIlJpZ2h0IjowLCJCb3R0b20iOjB9LCJCYWNrZ3JvdW5kIjp7IiRpZCI6IjM2MiIsIkNvbG9yIjp7IiRpZCI6IjM2MyIsIkEiOjI1NSwiUiI6MjM3LCJHIjoxMjUsIkIiOjQ5fX0sIklzVmlzaWJsZSI6dHJ1ZSwiV2lkdGgiOjAuMCwiSGVpZ2h0IjoxNi4wLCJCb3JkZXJTdHlsZSI6eyIkaWQiOiIzNjQiLCJMaW5lQ29sb3IiOnsiJGlkIjoiMzY1IiwiJHR5cGUiOiJOTFJFLkNvbW1vbi5Eb20uU29saWRDb2xvckJydXNoLCBOTFJFLkNvbW1vbiIsIkNvbG9yIjp7IiRpZCI6IjM2NiIsIkEiOjI1NSwiUiI6MjU1LCJHIjowLCJCIjowfX0sIkxpbmVXZWlnaHQiOjAuMCwiTGluZVR5cGUiOjAsIlBhcmVudFN0eWxlIjpudWxsfSwiUGFyZW50U3R5bGUiOm51bGx9LCJUaXRsZVN0eWxlIjp7IiRpZCI6IjM2NyIsIkZvbnRTZXR0aW5ncyI6eyIkaWQiOiIzNjgiLCJGb250U2l6ZSI6MTEsIkZvbnROYW1lIjoiQ2FsaWJyaSIsIklzQm9sZCI6dHJ1ZSwiSXNJdGFsaWMiOmZhbHNlLCJJc1VuZGVybGluZWQiOmZhbHNlLCJQYXJlbnRTdHlsZSI6bnVsbH0sIkF1dG9TaXplIjowLCJGb3JlZ3JvdW5kIjp7IiRpZCI6IjM2OSIsIkNvbG9yIjp7IiRpZCI6IjM3MC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zNzEiLCJUb3AiOjAsIkxlZnQiOjAsIlJpZ2h0IjowLCJCb3R0b20iOjB9LCJQYWRkaW5nIjp7IiRpZCI6IjM3MiIsIlRvcCI6MCwiTGVmdCI6MCwiUmlnaHQiOjAsIkJvdHRvbSI6MH0sIkJhY2tncm91bmQiOnsiJGlkIjoiMzczIiwiQ29sb3IiOnsiJGlkIjoiMzc0IiwiQSI6MCwiUiI6MjU1LCJHIjoyNTUsIkIiOjI1NX19LCJJc1Zpc2libGUiOnRydWUsIldpZHRoIjowLjAsIkhlaWdodCI6MC4wLCJCb3JkZXJTdHlsZSI6eyIkaWQiOiIzNzUiLCJMaW5lQ29sb3IiOm51bGwsIkxpbmVXZWlnaHQiOjAuMCwiTGluZVR5cGUiOjAsIlBhcmVudFN0eWxlIjpudWxsfSwiUGFyZW50U3R5bGUiOm51bGx9LCJEYXRlU3R5bGUiOnsiJGlkIjoiMzc2IiwiRm9udFNldHRpbmdzIjp7IiRpZCI6IjM3NyIsIkZvbnRTaXplIjoxMCwiRm9udE5hbWUiOiJDYWxpYnJpIiwiSXNCb2xkIjpmYWxzZSwiSXNJdGFsaWMiOmZhbHNlLCJJc1VuZGVybGluZWQiOmZhbHNlLCJQYXJlbnRTdHlsZSI6bnVsbH0sIkF1dG9TaXplIjowLCJGb3JlZ3JvdW5kIjp7IiRpZCI6IjM3OCIsIkNvbG9yIjp7IiRpZCI6IjM3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gwIiwiVG9wIjowLCJMZWZ0IjowLCJSaWdodCI6MCwiQm90dG9tIjowfSwiUGFkZGluZyI6eyIkaWQiOiIzODEiLCJUb3AiOjAsIkxlZnQiOjAsIlJpZ2h0IjowLCJCb3R0b20iOjB9LCJCYWNrZ3JvdW5kIjp7IiRpZCI6IjM4MiIsIkNvbG9yIjp7IiRpZCI6IjM4MyIsIkEiOjAsIlIiOjI1NSwiRyI6MjU1LCJCIjoyNTV9fSwiSXNWaXNpYmxlIjp0cnVlLCJXaWR0aCI6MC4wLCJIZWlnaHQiOjAuMCwiQm9yZGVyU3R5bGUiOnsiJGlkIjoiMzg0IiwiTGluZUNvbG9yIjpudWxsLCJMaW5lV2VpZ2h0IjowLjAsIkxpbmVUeXBlIjowLCJQYXJlbnRTdHlsZSI6bnVsbH0sIlBhcmVudFN0eWxlIjpudWxsfSwiRGF0ZUZvcm1hdCI6eyIkaWQiOiIzO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M4NSJ9LCJJZCI6IjQyNTE2Zjc3LTgxMTUtNDIxNi04MzY3LTgyNzY5NmFmMWUzMiIsIkltcG9ydElkIjpudWxsLCJUaXRsZSI6IlBoYXNlIDIgLSBFeHRlcm5hbCBGZWVkYmFjayIsIk5vdGUiOm51bGwsIkh5cGVybGluayI6eyIkaWQiOiIzODYiLCJBZGRyZXNzIjoiIiwiU3ViQWRkcmVzcyI6IiJ9LCJJc0NoYW5nZWQiOmZhbHNlLCJJc05ldyI6ZmFsc2V9LCJJbmRleCI6MH1dLCJNaWxlc3RvbmVzIjpbeyIkaWQiOiIzODciLCJJZCI6IjcwMDQzZTk0LTUwNDgtNGVkZi1hMjI3LWZmMTkzM2E5OWVkYSIsIkluZGV4Ijo1LCJHcm91cElkIjpudWxsLCJUaXRsZSI6IkZpcnN0IEludHJvZHVjdGlvbiB0byBBWTIwLTIxIENvaG9ydCIsIkRhdGVUaW1lIjoiMjAyMC0wOS0wOVQyMzo1OTowMFoiLCJQZXJjZW50YWdlQ29tcGxldGUiOm51bGwsIk5vdGUiOm51bGwsIlN0eWxlIjp7IiRpZCI6IjM4OCIsIlRpdGxlUG9zaXRpb24iOiJMZWZ0IiwiRGF0ZVBvc2l0aW9uIjoiTGVmdCIsIlNoYXBlVHlwZSI6MTksIlNoYXBlU2l6ZSI6MSwiU2hhcGVTdHlsZSI6eyIkaWQiOiIzODkiLCJNYXJnaW4iOnsiJHJlZiI6IjIxNyJ9LCJQYWRkaW5nIjp7IiRyZWYiOiIyMTgifSwiQmFja2dyb3VuZCI6eyIkaWQiOiIzOTAiLCJDb2xvciI6eyIkaWQiOiIzOTEiLCJBIjoyNTUsIlIiOjIzNywiRyI6MTI1LCJCIjo0OX19LCJJc1Zpc2libGUiOnRydWUsIldpZHRoIjoxMy4wLCJIZWlnaHQiOjEzLjAsIkJvcmRlclN0eWxlIjp7IiRpZCI6IjM5MiIsIkxpbmVDb2xvciI6eyIkaWQiOiIzOTMiLCIkdHlwZSI6Ik5MUkUuQ29tbW9uLkRvbS5Tb2xpZENvbG9yQnJ1c2gsIE5MUkUuQ29tbW9uIiwiQ29sb3IiOnsiJGlkIjoiMzk0IiwiQSI6MjU1LCJSIjoyNTUsIkciOjAsIkIiOjB9fSwiTGluZVdlaWdodCI6MC4wLCJMaW5lVHlwZSI6MCwiUGFyZW50U3R5bGUiOm51bGx9LCJQYXJlbnRTdHlsZSI6bnVsbH0sIlRpdGxlU3R5bGUiOnsiJGlkIjoiMzk1IiwiRm9udFNldHRpbmdzIjp7IiRpZCI6IjM5NiIsIkZvbnRTaXplIjoxMSwiRm9udE5hbWUiOiJDYWxpYnJpIiwiSXNCb2xkIjp0cnVlLCJJc0l0YWxpYyI6ZmFsc2UsIklzVW5kZXJsaW5lZCI6ZmFsc2UsIlBhcmVudFN0eWxlIjpudWxsfSwiQXV0b1NpemUiOjAsIkZvcmVncm91bmQiOnsiJGlkIjoiMzk3IiwiQ29sb3IiOnsiJGlkIjoiMzk4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yMjgifSwiUGFkZGluZyI6eyIkcmVmIjoiMjI5In0sIkJhY2tncm91bmQiOnsiJGlkIjoiMzk5IiwiQ29sb3IiOnsiJGlkIjoiNDAwIiwiQSI6MCwiUiI6MjU1LCJHIjoyNTUsIkIiOjI1NX19LCJJc1Zpc2libGUiOnRydWUsIldpZHRoIjowLjAsIkhlaWdodCI6MC4wLCJCb3JkZXJTdHlsZSI6bnVsbCwiUGFyZW50U3R5bGUiOm51bGx9LCJEYXRlU3R5bGUiOnsiJGlkIjoiNDAxIiwiRm9udFNldHRpbmdzIjp7IiRpZCI6IjQwMiIsIkZvbnRTaXplIjoxMCwiRm9udE5hbWUiOiJDYWxpYnJpIiwiSXNCb2xkIjpmYWxzZSwiSXNJdGFsaWMiOmZhbHNlLCJJc1VuZGVybGluZWQiOmZhbHNlLCJQYXJlbnRTdHlsZSI6bnVsbH0sIkF1dG9TaXplIjowLCJGb3JlZ3JvdW5kIjp7IiRpZCI6IjQwMyIsIkNvbG9yIjp7IiRpZCI6IjQwN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HJlZiI6IjIzNiJ9LCJQYWRkaW5nIjp7IiRyZWYiOiIyMzcifSwiQmFja2dyb3VuZCI6eyIkaWQiOiI0MDUiLCJDb2xvciI6eyIkaWQiOiI0MDYiLCJBIjowLCJSIjoyNTUsIkciOjI1NSwiQiI6MjU1fX0sIklzVmlzaWJsZSI6dHJ1ZSwiV2lkdGgiOjAuMCwiSGVpZ2h0IjowLjAsIkJvcmRlclN0eWxlIjpudWxsLCJQYXJlbnRTdHlsZSI6bnVsbH0sIkRhdGVGb3JtYXQiOnsiJGlkIjoiNDA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HlwZXJsaW5rIjp7IiRpZCI6IjQwOCIsIkFkZHJlc3MiOiIiLCJTdWJBZGRyZXNzIjoiIn0sIkltcG9ydElkIjoiIn0seyIkaWQiOiI0MDkiLCJJZCI6ImIwOTlkMWE2LTYzMDctNDhjZS1iYTUzLTg4NjFmYmRjNjRjZSIsIkluZGV4Ijo2LCJHcm91cElkIjpudWxsLCJUaXRsZSI6IkZpcnN0IENvaG9ydCBNZWV0aW5nIiwiRGF0ZVRpbWUiOiIyMDIwLTA5LTI5VDIzOjU5OjAwWiIsIlBlcmNlbnRhZ2VDb21wbGV0ZSI6bnVsbCwiTm90ZSI6bnVsbCwiU3R5bGUiOnsiJGlkIjoiNDEwIiwiVGl0bGVQb3NpdGlvbiI6IkxlZnQiLCJEYXRlUG9zaXRpb24iOiJMZWZ0IiwiU2hhcGVUeXBlIjoxOSwiU2hhcGVTaXplIjoxLCJTaGFwZVN0eWxlIjp7IiRpZCI6IjQxMSIsIk1hcmdpbiI6eyIkcmVmIjoiMjE3In0sIlBhZGRpbmciOnsiJHJlZiI6IjIxOCJ9LCJCYWNrZ3JvdW5kIjp7IiRpZCI6IjQxMiIsIkNvbG9yIjp7IiRpZCI6IjQxMyIsIkEiOjI1NSwiUiI6MjM3LCJHIjoxMjUsIkIiOjQ5fX0sIklzVmlzaWJsZSI6dHJ1ZSwiV2lkdGgiOjEzLjAsIkhlaWdodCI6MTMuMCwiQm9yZGVyU3R5bGUiOnsiJGlkIjoiNDE0IiwiTGluZUNvbG9yIjp7IiRpZCI6IjQxNSIsIiR0eXBlIjoiTkxSRS5Db21tb24uRG9tLlNvbGlkQ29sb3JCcnVzaCwgTkxSRS5Db21tb24iLCJDb2xvciI6eyIkaWQiOiI0MTYiLCJBIjoyNTUsIlIiOjI1NSwiRyI6MCwiQiI6MH19LCJMaW5lV2VpZ2h0IjowLjAsIkxpbmVUeXBlIjowLCJQYXJlbnRTdHlsZSI6bnVsbH0sIlBhcmVudFN0eWxlIjpudWxsfSwiVGl0bGVTdHlsZSI6eyIkaWQiOiI0MTciLCJGb250U2V0dGluZ3MiOnsiJGlkIjoiNDE4IiwiRm9udFNpemUiOjExLCJGb250TmFtZSI6IkNhbGlicmkiLCJJc0JvbGQiOnRydWUsIklzSXRhbGljIjpmYWxzZSwiSXNVbmRlcmxpbmVkIjpmYWxzZSwiUGFyZW50U3R5bGUiOm51bGx9LCJBdXRvU2l6ZSI6MCwiRm9yZWdyb3VuZCI6eyIkaWQiOiI0MTkiLCJDb2xvciI6eyIkaWQiOiI0MjA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yOCJ9LCJQYWRkaW5nIjp7IiRyZWYiOiIyMjkifSwiQmFja2dyb3VuZCI6eyIkaWQiOiI0MjEiLCJDb2xvciI6eyIkaWQiOiI0MjIiLCJBIjowLCJSIjoyNTUsIkciOjI1NSwiQiI6MjU1fX0sIklzVmlzaWJsZSI6dHJ1ZSwiV2lkdGgiOjAuMCwiSGVpZ2h0IjowLjAsIkJvcmRlclN0eWxlIjpudWxsLCJQYXJlbnRTdHlsZSI6bnVsbH0sIkRhdGVTdHlsZSI6eyIkaWQiOiI0MjMiLCJGb250U2V0dGluZ3MiOnsiJGlkIjoiNDI0IiwiRm9udFNpemUiOjEwLCJGb250TmFtZSI6IkNhbGlicmkiLCJJc0JvbGQiOmZhbHNlLCJJc0l0YWxpYyI6ZmFsc2UsIklzVW5kZXJsaW5lZCI6ZmFsc2UsIlBhcmVudFN0eWxlIjpudWxsfSwiQXV0b1NpemUiOjAsIkZvcmVncm91bmQiOnsiJGlkIjoiNDI1IiwiQ29sb3IiOnsiJGlkIjoiNDI2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M2In0sIlBhZGRpbmciOnsiJHJlZiI6IjIzNyJ9LCJCYWNrZ3JvdW5kIjp7IiRpZCI6IjQyNyIsIkNvbG9yIjp7IiRpZCI6IjQyOCIsIkEiOjAsIlIiOjI1NSwiRyI6MjU1LCJCIjoyNTV9fSwiSXNWaXNpYmxlIjp0cnVlLCJXaWR0aCI6MC4wLCJIZWlnaHQiOjAuMCwiQm9yZGVyU3R5bGUiOm51bGwsIlBhcmVudFN0eWxlIjpudWxsfSwiRGF0ZUZvcm1hdCI6eyIkaWQiOiI0M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IeXBlcmxpbmsiOnsiJGlkIjoiNDMwIiwiQWRkcmVzcyI6IiIsIlN1YkFkZHJlc3MiOiIifSwiSW1wb3J0SWQiOiIifSx7IiRpZCI6IjQzMSIsIklkIjoiZDMyNTZiYWMtNGEzMi00MjllLTg2ZTktMWZiZTNmOTRmYjJjIiwiSW5kZXgiOjgsIkdyb3VwSWQiOm51bGwsIlRpdGxlIjoiU2Vjb25kIENvaG9ydCBNZWV0aW5nIiwiRGF0ZVRpbWUiOiIyMDIwLTExLTA1VDIzOjU5OjAwWiIsIlBlcmNlbnRhZ2VDb21wbGV0ZSI6bnVsbCwiTm90ZSI6bnVsbCwiU3R5bGUiOnsiJGlkIjoiNDMyIiwiVGl0bGVQb3NpdGlvbiI6IkxlZnQiLCJEYXRlUG9zaXRpb24iOiJMZWZ0IiwiU2hhcGVUeXBlIjoxOSwiU2hhcGVTaXplIjoxLCJTaGFwZVN0eWxlIjp7IiRpZCI6IjQzMyIsIk1hcmdpbiI6eyIkcmVmIjoiMjE3In0sIlBhZGRpbmciOnsiJHJlZiI6IjIxOCJ9LCJCYWNrZ3JvdW5kIjp7IiRpZCI6IjQzNCIsIkNvbG9yIjp7IiRpZCI6IjQzNSIsIkEiOjI1NSwiUiI6MjM3LCJHIjoxMjUsIkIiOjQ5fX0sIklzVmlzaWJsZSI6dHJ1ZSwiV2lkdGgiOjEzLjAsIkhlaWdodCI6MTMuMCwiQm9yZGVyU3R5bGUiOnsiJGlkIjoiNDM2IiwiTGluZUNvbG9yIjp7IiRpZCI6IjQzNyIsIiR0eXBlIjoiTkxSRS5Db21tb24uRG9tLlNvbGlkQ29sb3JCcnVzaCwgTkxSRS5Db21tb24iLCJDb2xvciI6eyIkaWQiOiI0MzgiLCJBIjoyNTUsIlIiOjI1NSwiRyI6MCwiQiI6MH19LCJMaW5lV2VpZ2h0IjowLjAsIkxpbmVUeXBlIjowLCJQYXJlbnRTdHlsZSI6bnVsbH0sIlBhcmVudFN0eWxlIjpudWxsfSwiVGl0bGVTdHlsZSI6eyIkaWQiOiI0MzkiLCJGb250U2V0dGluZ3MiOnsiJGlkIjoiNDQwIiwiRm9udFNpemUiOjExLCJGb250TmFtZSI6IkNhbGlicmkiLCJJc0JvbGQiOnRydWUsIklzSXRhbGljIjpmYWxzZSwiSXNVbmRlcmxpbmVkIjpmYWxzZSwiUGFyZW50U3R5bGUiOm51bGx9LCJBdXRvU2l6ZSI6MCwiRm9yZWdyb3VuZCI6eyIkaWQiOiI0NDEiLCJDb2xvciI6eyIkaWQiOiI0NDI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yOCJ9LCJQYWRkaW5nIjp7IiRyZWYiOiIyMjkifSwiQmFja2dyb3VuZCI6eyIkaWQiOiI0NDMiLCJDb2xvciI6eyIkaWQiOiI0NDQiLCJBIjowLCJSIjoyNTUsIkciOjI1NSwiQiI6MjU1fX0sIklzVmlzaWJsZSI6dHJ1ZSwiV2lkdGgiOjAuMCwiSGVpZ2h0IjowLjAsIkJvcmRlclN0eWxlIjpudWxsLCJQYXJlbnRTdHlsZSI6bnVsbH0sIkRhdGVTdHlsZSI6eyIkaWQiOiI0NDUiLCJGb250U2V0dGluZ3MiOnsiJGlkIjoiNDQ2IiwiRm9udFNpemUiOjEwLCJGb250TmFtZSI6IkNhbGlicmkiLCJJc0JvbGQiOmZhbHNlLCJJc0l0YWxpYyI6ZmFsc2UsIklzVW5kZXJsaW5lZCI6ZmFsc2UsIlBhcmVudFN0eWxlIjpudWxsfSwiQXV0b1NpemUiOjAsIkZvcmVncm91bmQiOnsiJGlkIjoiNDQ3IiwiQ29sb3IiOnsiJGlkIjoiNDQ4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M2In0sIlBhZGRpbmciOnsiJHJlZiI6IjIzNyJ9LCJCYWNrZ3JvdW5kIjp7IiRpZCI6IjQ0OSIsIkNvbG9yIjp7IiRpZCI6IjQ1MCIsIkEiOjAsIlIiOjI1NSwiRyI6MjU1LCJCIjoyNTV9fSwiSXNWaXNpYmxlIjp0cnVlLCJXaWR0aCI6MC4wLCJIZWlnaHQiOjAuMCwiQm9yZGVyU3R5bGUiOm51bGwsIlBhcmVudFN0eWxlIjpudWxsfSwiRGF0ZUZvcm1hdCI6eyIkaWQiOiI0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IeXBlcmxpbmsiOnsiJGlkIjoiNDUyIiwiQWRkcmVzcyI6IiIsIlN1YkFkZHJlc3MiOiIifSwiSW1wb3J0SWQiOiIifV19LHsiJGlkIjoiNDUzIiwiSWQiOiJhNzBjZGI3Zi00NzdiLTQ5MmEtYTMxZi0yYWEzODNkY2NjMTUiLCJJbmRleCI6MTAsIkhlYWRlclRleHQiOiJXcmFwcGluZyBVcCBQcm9jZXNzIiwiU3R5bGUiOnsiJGlkIjoiNDU0IiwiSGVhZGVyU3R5bGUiOnsiJGlkIjoiNDU1IiwiVGV4dFN0eWxlIjp7IiRpZCI6IjQ1NiIsIkZvbnRTZXR0aW5ncyI6eyIkaWQiOiI0NTciLCJGb250U2l6ZSI6MTIsIkZvbnROYW1lIjoiQ2FsaWJyaSIsIklzQm9sZCI6ZmFsc2UsIklzSXRhbGljIjpmYWxzZSwiSXNVbmRlcmxpbmVkIjpmYWxzZSwiUGFyZW50U3R5bGUiOm51bGx9LCJBdXRvU2l6ZSI6MCwiRm9yZWdyb3VuZCI6eyIkaWQiOiI0NTgiLCJDb2xvciI6eyIkaWQiOiI0NTkiLCJBIjoyNTUsIlIiOjg4LCJHIjozOSwiQiI6N319LCJNYXhXaWR0aCI6MC4wLCJNYXhIZWlnaHQiOjAuMCwiU21hcnRGb3JlZ3JvdW5kSXNBY3RpdmUiOmZhbHNlLCJIb3Jpem9udGFsQWxpZ25tZW50IjowLCJWZXJ0aWNhbEFsaWdubWVudCI6MCwiU21hcnRGb3JlZ3JvdW5kIjpudWxsLCJCYWNrZ3JvdW5kRmlsbFR5cGUiOjAsIk1hcmdpbiI6eyIkcmVmIjoiMTcwIn0sIlBhZGRpbmciOnsiJHJlZiI6IjE3MSJ9LCJCYWNrZ3JvdW5kIjpudWxsLCJJc1Zpc2libGUiOmZhbHNlLCJXaWR0aCI6MC4wLCJIZWlnaHQiOjAuMCwiQm9yZGVyU3R5bGUiOm51bGwsIlBhcmVudFN0eWxlIjpudWxsfSwiUmVjdGFuZ2xlU3R5bGUiOnsiJGlkIjoiNDYwIiwiTWFyZ2luIjp7IiRyZWYiOiIxNzMifSwiUGFkZGluZyI6eyIkcmVmIjoiMTc0In0sIkJhY2tncm91bmQiOnsiJGlkIjoiNDYxIiwiQ29sb3IiOnsiJGlkIjoiNDYyIiwiQSI6MTI3LCJSIjoyMzcsIkciOjEyNSwiQiI6NDl9fSwiSXNWaXNpYmxlIjpmYWxzZSwiV2lkdGgiOjAuMCwiSGVpZ2h0IjowLjAsIkJvcmRlclN0eWxlIjp7IiRpZCI6IjQ2MyIsIkxpbmVDb2xvciI6eyIkaWQiOiI0NjQiLCIkdHlwZSI6Ik5MUkUuQ29tbW9uLkRvbS5Tb2xpZENvbG9yQnJ1c2gsIE5MUkUuQ29tbW9uIiwiQ29sb3IiOnsiJGlkIjoiNDY1IiwiQSI6MjU1LCJSIjo4OCwiRyI6MzksIkIiOjd9fSwiTGluZVdlaWdodCI6MC4wLCJMaW5lVHlwZSI6MCwiUGFyZW50U3R5bGUiOm51bGx9LCJQYXJlbnRTdHlsZSI6bnVsbH0sIk1hcmdpbiI6eyIkcmVmIjoiMTgwIn0sIlBhZGRpbmciOnsiJHJlZiI6IjE4MSJ9LCJCYWNrZ3JvdW5kIjpudWxsLCJJc1Zpc2libGUiOnRydWUsIldpZHRoIjowLjAsIkhlaWdodCI6MC4wLCJCb3JkZXJTdHlsZSI6bnVsbCwiUGFyZW50U3R5bGUiOm51bGx9LCJCYWNrZ3JvdW5kU3R5bGUiOnsiJGlkIjoiNDY2IiwiTWFyZ2luIjp7IiRyZWYiOiIxODMifSwiUGFkZGluZyI6eyIkcmVmIjoiMTg0In0sIkJhY2tncm91bmQiOnsiJGlkIjoiNDY3IiwiQ29sb3IiOnsiJGlkIjoiNDY4IiwiQSI6MzgsIlIiOjIzNywiRyI6MTI1LCJCIjo0OX19LCJJc1Zpc2libGUiOnRydWUsIldpZHRoIjowLjAsIkhlaWdodCI6MC4wLCJCb3JkZXJTdHlsZSI6eyIkaWQiOiI0NjkiLCJMaW5lQ29sb3IiOnsiJGlkIjoiNDcwIiwiJHR5cGUiOiJOTFJFLkNvbW1vbi5Eb20uU29saWRDb2xvckJydXNoLCBOTFJFLkNvbW1vbiIsIkNvbG9yIjp7IiRpZCI6IjQ3MSIsIkEiOjI1NSwiUiI6ODgsIkciOjM5LCJCIjo3fX0sIkxpbmVXZWlnaHQiOjAuMCwiTGluZVR5cGUiOjAsIlBhcmVudFN0eWxlIjpudWxsfSwiUGFyZW50U3R5bGUiOm51bGx9LCJJc0Fib3ZlVGltZWJhbmQiOmZhbHNlLCJNYXJnaW4iOnsiJHJlZiI6IjE5MCJ9LCJQYWRkaW5nIjp7IiRyZWYiOiIxOTEifSwiSXNWaXNpYmxlIjp0cnVlLCJXaWR0aCI6MC4wLCJIZWlnaHQiOjAuMCwiQm9yZGVyU3R5bGUiOm51bGwsIlBhcmVudFN0eWxlIjpudWxsfSwiVGFza3MiOltdLCJNaWxlc3RvbmVzIjpbeyIkaWQiOiI0NzIiLCJJZCI6IjNmYjE0ODhjLWFlNDUtNGJlOC05NTg2LTZkMTA5ZWIzZmUyYiIsIkluZGV4IjoxMSwiR3JvdXBJZCI6bnVsbCwiVGl0bGUiOiJMYXN0IENvaG9ydCBNZWV0aW5nIiwiRGF0ZVRpbWUiOiIyMDIwLTEyLTE1VDIzOjU5OjAwWiIsIlBlcmNlbnRhZ2VDb21wbGV0ZSI6bnVsbCwiTm90ZSI6bnVsbCwiU3R5bGUiOnsiJGlkIjoiNDczIiwiVGl0bGVQb3NpdGlvbiI6IkxlZnQiLCJEYXRlUG9zaXRpb24iOiJMZWZ0IiwiU2hhcGVUeXBlIjoxOSwiU2hhcGVTaXplIjoxLCJTaGFwZVN0eWxlIjp7IiRpZCI6IjQ3NCIsIk1hcmdpbiI6eyIkcmVmIjoiMjE3In0sIlBhZGRpbmciOnsiJHJlZiI6IjIxOCJ9LCJCYWNrZ3JvdW5kIjp7IiRpZCI6IjQ3NSIsIkNvbG9yIjp7IiRpZCI6IjQ3NiIsIkEiOjI1NSwiUiI6MTEyLCJHIjoxNzMsIkIiOjcxfX0sIklzVmlzaWJsZSI6dHJ1ZSwiV2lkdGgiOjEzLjAsIkhlaWdodCI6MTMuMCwiQm9yZGVyU3R5bGUiOnsiJGlkIjoiNDc3IiwiTGluZUNvbG9yIjp7IiRpZCI6IjQ3OCIsIiR0eXBlIjoiTkxSRS5Db21tb24uRG9tLlNvbGlkQ29sb3JCcnVzaCwgTkxSRS5Db21tb24iLCJDb2xvciI6eyIkaWQiOiI0NzkiLCJBIjoyNTUsIlIiOjI1NSwiRyI6MCwiQiI6MH19LCJMaW5lV2VpZ2h0IjowLjAsIkxpbmVUeXBlIjowLCJQYXJlbnRTdHlsZSI6bnVsbH0sIlBhcmVudFN0eWxlIjpudWxsfSwiVGl0bGVTdHlsZSI6eyIkaWQiOiI0ODAiLCJGb250U2V0dGluZ3MiOnsiJGlkIjoiNDgxIiwiRm9udFNpemUiOjExLCJGb250TmFtZSI6IkNhbGlicmkiLCJJc0JvbGQiOnRydWUsIklzSXRhbGljIjpmYWxzZSwiSXNVbmRlcmxpbmVkIjpmYWxzZSwiUGFyZW50U3R5bGUiOm51bGx9LCJBdXRvU2l6ZSI6MCwiRm9yZWdyb3VuZCI6eyIkaWQiOiI0ODIiLCJDb2xvciI6eyIkaWQiOiI0ODMiLCJBIjoyNTUsIlIiOjAsIkciOjAsIkIiOjB9fSwiTWF4V2lkdGgiOjIwMC4wLCJNYXhIZWlnaHQiOiJJbmZpbml0eSIsIlNtYXJ0Rm9yZWdyb3VuZElzQWN0aXZlIjpmYWxzZSwiSG9yaXpvbnRhbEFsaWdubWVudCI6MiwiVmVydGljYWxBbGlnbm1lbnQiOjAsIlNtYXJ0Rm9yZWdyb3VuZCI6bnVsbCwiQmFja2dyb3VuZEZpbGxUeXBlIjowLCJNYXJnaW4iOnsiJHJlZiI6IjIyOCJ9LCJQYWRkaW5nIjp7IiRyZWYiOiIyMjkifSwiQmFja2dyb3VuZCI6eyIkaWQiOiI0ODQiLCJDb2xvciI6eyIkaWQiOiI0ODUiLCJBIjowLCJSIjoyNTUsIkciOjI1NSwiQiI6MjU1fX0sIklzVmlzaWJsZSI6dHJ1ZSwiV2lkdGgiOjAuMCwiSGVpZ2h0IjowLjAsIkJvcmRlclN0eWxlIjpudWxsLCJQYXJlbnRTdHlsZSI6bnVsbH0sIkRhdGVTdHlsZSI6eyIkaWQiOiI0ODYiLCJGb250U2V0dGluZ3MiOnsiJGlkIjoiNDg3IiwiRm9udFNpemUiOjEwLCJGb250TmFtZSI6IkNhbGlicmkiLCJJc0JvbGQiOmZhbHNlLCJJc0l0YWxpYyI6ZmFsc2UsIklzVW5kZXJsaW5lZCI6ZmFsc2UsIlBhcmVudFN0eWxlIjpudWxsfSwiQXV0b1NpemUiOjAsIkZvcmVncm91bmQiOnsiJGlkIjoiNDg4IiwiQ29sb3IiOnsiJGlkIjoiNDg5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jM2In0sIlBhZGRpbmciOnsiJHJlZiI6IjIzNyJ9LCJCYWNrZ3JvdW5kIjp7IiRpZCI6IjQ5MCIsIkNvbG9yIjp7IiRpZCI6IjQ5MSIsIkEiOjAsIlIiOjI1NSwiRyI6MjU1LCJCIjoyNTV9fSwiSXNWaXNpYmxlIjp0cnVlLCJXaWR0aCI6MC4wLCJIZWlnaHQiOjAuMCwiQm9yZGVyU3R5bGUiOm51bGwsIlBhcmVudFN0eWxlIjpudWxsfSwiRGF0ZUZvcm1hdCI6eyIkaWQiOiI0O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IeXBlcmxpbmsiOnsiJGlkIjoiNDkzIiwiQWRkcmVzcyI6IiIsIlN1YkFkZHJlc3MiOiIifSwiSW1wb3J0SWQiOiIifSx7IiRpZCI6IjQ5NCIsIklkIjoiN2Q4MGY5ZWEtYmE4Ni00ZjRiLTgwMmYtYmY3YTAzMDhkZmM5IiwiSW5kZXgiOjEyLCJHcm91cElkIjpudWxsLCJUaXRsZSI6IkZpbmFsIFN1Ym1pc3Npb24iLCJEYXRlVGltZSI6IjIwMjEtMDEtMDhUMjM6NTk6MDBaIiwiUGVyY2VudGFnZUNvbXBsZXRlIjpudWxsLCJOb3RlIjpudWxsLCJTdHlsZSI6eyIkaWQiOiI0OTUiLCJUaXRsZVBvc2l0aW9uIjoiTGVmdCIsIkRhdGVQb3NpdGlvbiI6IkxlZnQiLCJTaGFwZVR5cGUiOjE5LCJTaGFwZVNpemUiOjEsIlNoYXBlU3R5bGUiOnsiJGlkIjoiNDk2IiwiTWFyZ2luIjp7IiRyZWYiOiIyMTcifSwiUGFkZGluZyI6eyIkcmVmIjoiMjE4In0sIkJhY2tncm91bmQiOnsiJGlkIjoiNDk3IiwiQ29sb3IiOnsiJGlkIjoiNDk4IiwiQSI6MjU1LCJSIjoxMTIsIkciOjE3MywiQiI6NzF9fSwiSXNWaXNpYmxlIjp0cnVlLCJXaWR0aCI6MTMuMCwiSGVpZ2h0IjoxMy4wLCJCb3JkZXJTdHlsZSI6eyIkaWQiOiI0OTkiLCJMaW5lQ29sb3IiOnsiJGlkIjoiNTAwIiwiJHR5cGUiOiJOTFJFLkNvbW1vbi5Eb20uU29saWRDb2xvckJydXNoLCBOTFJFLkNvbW1vbiIsIkNvbG9yIjp7IiRpZCI6IjUwMSIsIkEiOjI1NSwiUiI6MjU1LCJHIjowLCJCIjowfX0sIkxpbmVXZWlnaHQiOjAuMCwiTGluZVR5cGUiOjAsIlBhcmVudFN0eWxlIjpudWxsfSwiUGFyZW50U3R5bGUiOm51bGx9LCJUaXRsZVN0eWxlIjp7IiRpZCI6IjUwMiIsIkZvbnRTZXR0aW5ncyI6eyIkaWQiOiI1MDMiLCJGb250U2l6ZSI6MTEsIkZvbnROYW1lIjoiQ2FsaWJyaSIsIklzQm9sZCI6dHJ1ZSwiSXNJdGFsaWMiOmZhbHNlLCJJc1VuZGVybGluZWQiOmZhbHNlLCJQYXJlbnRTdHlsZSI6bnVsbH0sIkF1dG9TaXplIjowLCJGb3JlZ3JvdW5kIjp7IiRpZCI6IjUwNCIsIkNvbG9yIjp7IiRpZCI6IjUwNSIsIkEiOjI1NSwiUiI6MCwiRyI6MCwiQiI6MH19LCJNYXhXaWR0aCI6MjAwLjAsIk1heEhlaWdodCI6IkluZmluaXR5IiwiU21hcnRGb3JlZ3JvdW5kSXNBY3RpdmUiOmZhbHNlLCJIb3Jpem9udGFsQWxpZ25tZW50IjoyLCJWZXJ0aWNhbEFsaWdubWVudCI6MCwiU21hcnRGb3JlZ3JvdW5kIjpudWxsLCJCYWNrZ3JvdW5kRmlsbFR5cGUiOjAsIk1hcmdpbiI6eyIkcmVmIjoiMjI4In0sIlBhZGRpbmciOnsiJHJlZiI6IjIyOSJ9LCJCYWNrZ3JvdW5kIjp7IiRpZCI6IjUwNiIsIkNvbG9yIjp7IiRpZCI6IjUwNyIsIkEiOjAsIlIiOjI1NSwiRyI6MjU1LCJCIjoyNTV9fSwiSXNWaXNpYmxlIjp0cnVlLCJXaWR0aCI6MC4wLCJIZWlnaHQiOjAuMCwiQm9yZGVyU3R5bGUiOm51bGwsIlBhcmVudFN0eWxlIjpudWxsfSwiRGF0ZVN0eWxlIjp7IiRpZCI6IjUwOCIsIkZvbnRTZXR0aW5ncyI6eyIkaWQiOiI1MDkiLCJGb250U2l6ZSI6MTAsIkZvbnROYW1lIjoiQ2FsaWJyaSIsIklzQm9sZCI6ZmFsc2UsIklzSXRhbGljIjpmYWxzZSwiSXNVbmRlcmxpbmVkIjpmYWxzZSwiUGFyZW50U3R5bGUiOm51bGx9LCJBdXRvU2l6ZSI6MCwiRm9yZWdyb3VuZCI6eyIkaWQiOiI1MTAiLCJDb2xvciI6eyIkaWQiOiI1MTE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yMzYifSwiUGFkZGluZyI6eyIkcmVmIjoiMjM3In0sIkJhY2tncm91bmQiOnsiJGlkIjoiNTEyIiwiQ29sb3IiOnsiJGlkIjoiNTEzIiwiQSI6MCwiUiI6MjU1LCJHIjoyNTUsIkIiOjI1NX19LCJJc1Zpc2libGUiOnRydWUsIldpZHRoIjowLjAsIkhlaWdodCI6MC4wLCJCb3JkZXJTdHlsZSI6bnVsbCwiUGFyZW50U3R5bGUiOm51bGx9LCJEYXRlRm9ybWF0Ijp7IiRpZCI6IjUx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h5cGVybGluayI6eyIkaWQiOiI1MTUiLCJBZGRyZXNzIjoiIiwiU3ViQWRkcmVzcyI6IiJ9LCJJbXBvcnRJZCI6IiJ9XX1dLCJNc1Byb2plY3RJdGVtc1RyZWUiOnsiJGlkIjoiNTE2IiwiUm9vdCI6eyJJbXBvcnRJZCI6bnVsbCwiSXNJbXBvcnRlZCI6ZmFsc2UsIkNoaWxkcmVuIjpbXX19LCJNZXRhZGF0YSI6eyIkaWQiOiI1MTciLCJSZWNlbnRDb2xvcnNDb2xsZWN0aW9uIjoiW1wiI0ZGNzBBRDQ3XCIsXCIjRkZFRDdEMzFcIl0ifSwiU2V0dGluZ3MiOnsiJGlkIjoiNTE4IiwiSW1wYU9wdGlvbnMiOnsiJGlkIjoiNTE5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NTIwIiwiVXNlVGltZSI6ZmFsc2UsIldvcmtEYXlTdGFydCI6IjAwOjAwOjAwIiwiV29ya0RheUVuZCI6IjIzOjU5OjAwIn0sIkxhc3RVc2VkVGVtcGxhdGVJZCI6IjczNTViNjMzLWFjNjYtNDUyOC04YjRkLTI5OWZhZWRjOWVlOSJ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Quick_Hostos_PowerPoint_Template_In_Progress[2][4]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6740</TotalTime>
  <Words>1261</Words>
  <Application>Microsoft Office PowerPoint</Application>
  <PresentationFormat>Widescreen</PresentationFormat>
  <Paragraphs>180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Calibri</vt:lpstr>
      <vt:lpstr>Quick_Hostos_PowerPoint_Template_In_Progress[2][4]</vt:lpstr>
      <vt:lpstr>AES Program Reflection Process -  Cohort Meeting #3</vt:lpstr>
      <vt:lpstr>Agenda</vt:lpstr>
      <vt:lpstr>Recording</vt:lpstr>
      <vt:lpstr>Meeting Objectives</vt:lpstr>
      <vt:lpstr>Debrief Feedback Conversations</vt:lpstr>
      <vt:lpstr>Debrief Questions</vt:lpstr>
      <vt:lpstr>Review of 2nd Part of Template Document</vt:lpstr>
      <vt:lpstr>PowerPoint Presentation</vt:lpstr>
      <vt:lpstr>Goals for Completing 2nd Part of Template Document</vt:lpstr>
      <vt:lpstr>Goals for Completing 2nd Part of Template Document (cont.)</vt:lpstr>
      <vt:lpstr>Goals for Completing 2nd Part of Template Document (cont.)</vt:lpstr>
      <vt:lpstr>Goals for Completing 2nd Part of Template Document (cont.)</vt:lpstr>
      <vt:lpstr>“Finalization”: Adjustments, Prioritization, and Alignment to College Priorities </vt:lpstr>
      <vt:lpstr>PowerPoint Presentation</vt:lpstr>
      <vt:lpstr>Objectives for Finalizing</vt:lpstr>
      <vt:lpstr>PowerPoint Presentation</vt:lpstr>
      <vt:lpstr>PowerPoint Presentation</vt:lpstr>
      <vt:lpstr>Activity</vt:lpstr>
      <vt:lpstr>Last Part of Template and Incorporating into Annual Planning and Assessment Report </vt:lpstr>
      <vt:lpstr>PowerPoint Presentation</vt:lpstr>
      <vt:lpstr>Guidance for Last Table</vt:lpstr>
      <vt:lpstr>PowerPoint Presentation</vt:lpstr>
      <vt:lpstr>Connection to Annual Report</vt:lpstr>
      <vt:lpstr>PowerPoint Presentation</vt:lpstr>
      <vt:lpstr>Celebration of Learning</vt:lpstr>
      <vt:lpstr>PowerPoint Presentation</vt:lpstr>
      <vt:lpstr>Reflection and Learning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Gar</dc:creator>
  <cp:lastModifiedBy>DNorville</cp:lastModifiedBy>
  <cp:revision>134</cp:revision>
  <dcterms:created xsi:type="dcterms:W3CDTF">2020-08-20T18:27:59Z</dcterms:created>
  <dcterms:modified xsi:type="dcterms:W3CDTF">2020-12-15T21:08:24Z</dcterms:modified>
</cp:coreProperties>
</file>